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0"/>
  </p:notesMasterIdLst>
  <p:sldIdLst>
    <p:sldId id="257" r:id="rId2"/>
    <p:sldId id="439" r:id="rId3"/>
    <p:sldId id="289" r:id="rId4"/>
    <p:sldId id="292" r:id="rId5"/>
    <p:sldId id="357" r:id="rId6"/>
    <p:sldId id="361" r:id="rId7"/>
    <p:sldId id="362" r:id="rId8"/>
    <p:sldId id="352" r:id="rId9"/>
    <p:sldId id="363" r:id="rId10"/>
    <p:sldId id="293" r:id="rId11"/>
    <p:sldId id="358" r:id="rId12"/>
    <p:sldId id="364" r:id="rId13"/>
    <p:sldId id="366" r:id="rId14"/>
    <p:sldId id="356" r:id="rId15"/>
    <p:sldId id="294" r:id="rId16"/>
    <p:sldId id="332" r:id="rId17"/>
    <p:sldId id="334" r:id="rId18"/>
    <p:sldId id="335" r:id="rId19"/>
    <p:sldId id="295" r:id="rId20"/>
    <p:sldId id="337" r:id="rId21"/>
    <p:sldId id="333" r:id="rId22"/>
    <p:sldId id="343" r:id="rId23"/>
    <p:sldId id="344" r:id="rId24"/>
    <p:sldId id="345" r:id="rId25"/>
    <p:sldId id="346" r:id="rId26"/>
    <p:sldId id="350" r:id="rId27"/>
    <p:sldId id="339" r:id="rId28"/>
    <p:sldId id="330" r:id="rId29"/>
    <p:sldId id="340" r:id="rId30"/>
    <p:sldId id="322" r:id="rId31"/>
    <p:sldId id="441" r:id="rId32"/>
    <p:sldId id="312" r:id="rId33"/>
    <p:sldId id="313" r:id="rId34"/>
    <p:sldId id="325" r:id="rId35"/>
    <p:sldId id="311" r:id="rId36"/>
    <p:sldId id="442" r:id="rId37"/>
    <p:sldId id="314" r:id="rId38"/>
    <p:sldId id="315" r:id="rId39"/>
    <p:sldId id="316" r:id="rId40"/>
    <p:sldId id="317" r:id="rId41"/>
    <p:sldId id="298" r:id="rId42"/>
    <p:sldId id="299" r:id="rId43"/>
    <p:sldId id="318" r:id="rId44"/>
    <p:sldId id="319" r:id="rId45"/>
    <p:sldId id="351" r:id="rId46"/>
    <p:sldId id="443" r:id="rId47"/>
    <p:sldId id="302" r:id="rId48"/>
    <p:sldId id="320" r:id="rId49"/>
    <p:sldId id="321" r:id="rId50"/>
    <p:sldId id="304" r:id="rId51"/>
    <p:sldId id="329" r:id="rId52"/>
    <p:sldId id="382" r:id="rId53"/>
    <p:sldId id="383" r:id="rId54"/>
    <p:sldId id="307" r:id="rId55"/>
    <p:sldId id="380" r:id="rId56"/>
    <p:sldId id="370" r:id="rId57"/>
    <p:sldId id="384" r:id="rId58"/>
    <p:sldId id="386" r:id="rId59"/>
    <p:sldId id="387" r:id="rId60"/>
    <p:sldId id="407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17" r:id="rId71"/>
    <p:sldId id="418" r:id="rId72"/>
    <p:sldId id="419" r:id="rId73"/>
    <p:sldId id="420" r:id="rId74"/>
    <p:sldId id="421" r:id="rId75"/>
    <p:sldId id="422" r:id="rId76"/>
    <p:sldId id="423" r:id="rId77"/>
    <p:sldId id="424" r:id="rId78"/>
    <p:sldId id="425" r:id="rId79"/>
    <p:sldId id="426" r:id="rId80"/>
    <p:sldId id="427" r:id="rId81"/>
    <p:sldId id="428" r:id="rId82"/>
    <p:sldId id="429" r:id="rId83"/>
    <p:sldId id="430" r:id="rId84"/>
    <p:sldId id="431" r:id="rId85"/>
    <p:sldId id="432" r:id="rId86"/>
    <p:sldId id="433" r:id="rId87"/>
    <p:sldId id="434" r:id="rId88"/>
    <p:sldId id="435" r:id="rId89"/>
    <p:sldId id="436" r:id="rId90"/>
    <p:sldId id="437" r:id="rId91"/>
    <p:sldId id="438" r:id="rId92"/>
    <p:sldId id="381" r:id="rId93"/>
    <p:sldId id="372" r:id="rId94"/>
    <p:sldId id="373" r:id="rId95"/>
    <p:sldId id="376" r:id="rId96"/>
    <p:sldId id="375" r:id="rId97"/>
    <p:sldId id="374" r:id="rId98"/>
    <p:sldId id="371" r:id="rId99"/>
    <p:sldId id="369" r:id="rId100"/>
    <p:sldId id="310" r:id="rId101"/>
    <p:sldId id="377" r:id="rId102"/>
    <p:sldId id="367" r:id="rId103"/>
    <p:sldId id="309" r:id="rId104"/>
    <p:sldId id="378" r:id="rId105"/>
    <p:sldId id="368" r:id="rId106"/>
    <p:sldId id="405" r:id="rId107"/>
    <p:sldId id="395" r:id="rId108"/>
    <p:sldId id="400" r:id="rId109"/>
    <p:sldId id="391" r:id="rId110"/>
    <p:sldId id="401" r:id="rId111"/>
    <p:sldId id="403" r:id="rId112"/>
    <p:sldId id="394" r:id="rId113"/>
    <p:sldId id="404" r:id="rId114"/>
    <p:sldId id="440" r:id="rId115"/>
    <p:sldId id="399" r:id="rId116"/>
    <p:sldId id="397" r:id="rId117"/>
    <p:sldId id="406" r:id="rId118"/>
    <p:sldId id="444" r:id="rId1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808080"/>
    <a:srgbClr val="66CC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4" autoAdjust="0"/>
    <p:restoredTop sz="86382" autoAdjust="0"/>
  </p:normalViewPr>
  <p:slideViewPr>
    <p:cSldViewPr snapToGrid="0">
      <p:cViewPr varScale="1">
        <p:scale>
          <a:sx n="105" d="100"/>
          <a:sy n="105" d="100"/>
        </p:scale>
        <p:origin x="78" y="384"/>
      </p:cViewPr>
      <p:guideLst/>
    </p:cSldViewPr>
  </p:slideViewPr>
  <p:outlineViewPr>
    <p:cViewPr>
      <p:scale>
        <a:sx n="100" d="100"/>
        <a:sy n="100" d="100"/>
      </p:scale>
      <p:origin x="0" y="-429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352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76542-92BB-4303-95F4-CC5617600BAA}" type="datetimeFigureOut">
              <a:rPr lang="ko-KR" altLang="en-US" smtClean="0"/>
              <a:t>2022-03-07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ED58A-571B-4AA1-BBB2-528C27796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5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88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305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12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1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810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전자과에서 왼쪽만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26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컴공은</a:t>
            </a:r>
            <a:r>
              <a:rPr lang="ko-KR" altLang="en-US" dirty="0"/>
              <a:t> 오른쪽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전자공학과 </a:t>
            </a:r>
            <a:r>
              <a:rPr lang="ko-KR" altLang="en-US" dirty="0" err="1"/>
              <a:t>컴공이</a:t>
            </a:r>
            <a:r>
              <a:rPr lang="ko-KR" altLang="en-US" dirty="0"/>
              <a:t> 결합하면 무엇이든 만들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429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8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98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본 </a:t>
            </a:r>
            <a:r>
              <a:rPr lang="ko-KR" altLang="en-US" dirty="0" err="1"/>
              <a:t>유투브</a:t>
            </a:r>
            <a:r>
              <a:rPr lang="ko-KR" altLang="en-US" dirty="0"/>
              <a:t> 이다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49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690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2ED58A-571B-4AA1-BBB2-528C277967F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6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9420" y="1122363"/>
            <a:ext cx="1003316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391450"/>
            <a:ext cx="9144000" cy="8663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42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6133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06599"/>
            <a:ext cx="10515600" cy="5070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800060" indent="-342882">
              <a:lnSpc>
                <a:spcPct val="100000"/>
              </a:lnSpc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81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F3C7-857E-4313-BE30-EC43D407B8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21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6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silabs.com/developers/usb-to-uart-bridge-vcp-driver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codewith.mu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4HGOpBWvXM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F_xNoEZ0Cg4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9420" y="2760785"/>
            <a:ext cx="10033163" cy="749179"/>
          </a:xfrm>
        </p:spPr>
        <p:txBody>
          <a:bodyPr/>
          <a:lstStyle/>
          <a:p>
            <a:r>
              <a:rPr lang="ko-KR" altLang="en-US" dirty="0"/>
              <a:t>마이크로 로봇을 이용한 소프트웨어 교육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472355"/>
            <a:ext cx="9144000" cy="1359877"/>
          </a:xfrm>
        </p:spPr>
        <p:txBody>
          <a:bodyPr/>
          <a:lstStyle/>
          <a:p>
            <a:r>
              <a:rPr lang="ko-KR" altLang="en-US" b="1" dirty="0"/>
              <a:t>메 이 식 스</a:t>
            </a:r>
            <a:endParaRPr lang="en-US" altLang="ko-KR" b="1" dirty="0"/>
          </a:p>
          <a:p>
            <a:r>
              <a:rPr lang="ko-KR" altLang="en-US" dirty="0"/>
              <a:t>라  효  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9164783" y="88342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2021. 07. 24.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</a:rPr>
              <a:t>대건고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</a:rPr>
              <a:t>IT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</a:rPr>
              <a:t>교육</a:t>
            </a:r>
          </a:p>
        </p:txBody>
      </p:sp>
    </p:spTree>
    <p:extLst>
      <p:ext uri="{BB962C8B-B14F-4D97-AF65-F5344CB8AC3E}">
        <p14:creationId xmlns:p14="http://schemas.microsoft.com/office/powerpoint/2010/main" val="3494452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하드웨어를 개발한다</a:t>
            </a:r>
            <a:r>
              <a:rPr lang="en-US" altLang="ko-KR" b="1" dirty="0"/>
              <a:t>? </a:t>
            </a:r>
            <a:r>
              <a:rPr lang="ko-KR" altLang="en-US" b="1" dirty="0"/>
              <a:t>소프트웨어를 개발한다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1" y="2095944"/>
            <a:ext cx="24003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아이폰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윈도우 </a:t>
            </a:r>
            <a:r>
              <a:rPr lang="en-US" altLang="ko-KR" b="1" dirty="0"/>
              <a:t>11</a:t>
            </a:r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3D </a:t>
            </a:r>
            <a:r>
              <a:rPr lang="ko-KR" altLang="en-US" b="1" dirty="0"/>
              <a:t>프린터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파워포인트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10450" y="2076449"/>
            <a:ext cx="24003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하드웨어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소프트웨어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하드웨어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ko-KR" altLang="en-US" b="1" dirty="0"/>
              <a:t>소프트웨어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5660901" y="3248025"/>
            <a:ext cx="930401" cy="51435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6122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센서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LED </a:t>
            </a:r>
            <a:r>
              <a:rPr lang="ko-KR" altLang="en-US" b="1" dirty="0"/>
              <a:t>센서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100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30374"/>
              </p:ext>
            </p:extLst>
          </p:nvPr>
        </p:nvGraphicFramePr>
        <p:xfrm>
          <a:off x="2359024" y="2186482"/>
          <a:ext cx="7473951" cy="3337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63924">
                  <a:extLst>
                    <a:ext uri="{9D8B030D-6E8A-4147-A177-3AD203B41FA5}">
                      <a16:colId xmlns:a16="http://schemas.microsoft.com/office/drawing/2014/main" val="3163904551"/>
                    </a:ext>
                  </a:extLst>
                </a:gridCol>
                <a:gridCol w="1518710">
                  <a:extLst>
                    <a:ext uri="{9D8B030D-6E8A-4147-A177-3AD203B41FA5}">
                      <a16:colId xmlns:a16="http://schemas.microsoft.com/office/drawing/2014/main" val="3705465808"/>
                    </a:ext>
                  </a:extLst>
                </a:gridCol>
                <a:gridCol w="2491317">
                  <a:extLst>
                    <a:ext uri="{9D8B030D-6E8A-4147-A177-3AD203B41FA5}">
                      <a16:colId xmlns:a16="http://schemas.microsoft.com/office/drawing/2014/main" val="3838903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LED </a:t>
                      </a:r>
                      <a:r>
                        <a:rPr lang="ko-KR" altLang="en-US" dirty="0"/>
                        <a:t>색상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숫자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26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Hamster.LED_OFF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aseline="0" dirty="0"/>
                        <a:t>전원 </a:t>
                      </a:r>
                      <a:r>
                        <a:rPr lang="en-US" altLang="ko-KR" baseline="0" dirty="0"/>
                        <a:t>OFF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55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Hamster.LED_BLUE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288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Hamster.LED_GREEN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초록색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395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Hamster.LED_CYAN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하늘색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8181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Hamster.LED_RED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빨간색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302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Hamster.LED_MAGENTA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보라색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9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Hamster.LED_YELLOW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노란색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627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Hamster.LED_WHITE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01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0706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센서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LED </a:t>
            </a:r>
            <a:r>
              <a:rPr lang="ko-KR" altLang="en-US" b="1" dirty="0"/>
              <a:t>센서 </a:t>
            </a:r>
            <a:r>
              <a:rPr lang="en-US" altLang="ko-KR" b="1" dirty="0"/>
              <a:t>– </a:t>
            </a:r>
            <a:r>
              <a:rPr lang="ko-KR" altLang="en-US" b="1" dirty="0"/>
              <a:t>과제 </a:t>
            </a:r>
            <a:r>
              <a:rPr lang="en-US" altLang="ko-KR" b="1" dirty="0"/>
              <a:t>1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햄스터 로봇의 좌우 </a:t>
            </a:r>
            <a:r>
              <a:rPr lang="en-US" altLang="ko-KR" dirty="0"/>
              <a:t>LED</a:t>
            </a:r>
            <a:r>
              <a:rPr lang="ko-KR" altLang="en-US" dirty="0"/>
              <a:t>를 켜보자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61907"/>
          <a:stretch/>
        </p:blipFill>
        <p:spPr>
          <a:xfrm>
            <a:off x="1909120" y="2167036"/>
            <a:ext cx="4333058" cy="29939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41086" b="12922"/>
          <a:stretch/>
        </p:blipFill>
        <p:spPr>
          <a:xfrm>
            <a:off x="6096000" y="2021130"/>
            <a:ext cx="4273666" cy="356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102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센서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LED </a:t>
            </a:r>
            <a:r>
              <a:rPr lang="ko-KR" altLang="en-US" b="1" dirty="0"/>
              <a:t>센서 </a:t>
            </a:r>
            <a:r>
              <a:rPr lang="en-US" altLang="ko-KR" b="1" dirty="0"/>
              <a:t>– </a:t>
            </a:r>
            <a:r>
              <a:rPr lang="ko-KR" altLang="en-US" b="1" dirty="0"/>
              <a:t>과제 </a:t>
            </a:r>
            <a:r>
              <a:rPr lang="en-US" altLang="ko-KR" b="1" dirty="0"/>
              <a:t>2</a:t>
            </a:r>
          </a:p>
          <a:p>
            <a:r>
              <a:rPr lang="ko-KR" altLang="en-US" dirty="0"/>
              <a:t>  로봇의 좌우 </a:t>
            </a:r>
            <a:r>
              <a:rPr lang="en-US" altLang="ko-KR" dirty="0"/>
              <a:t>LED</a:t>
            </a:r>
            <a:r>
              <a:rPr lang="ko-KR" altLang="en-US" dirty="0"/>
              <a:t>의 색과 모터를 움직여 이동시켜보자</a:t>
            </a:r>
            <a:r>
              <a:rPr lang="en-US" altLang="ko-KR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102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27859"/>
          <a:stretch/>
        </p:blipFill>
        <p:spPr>
          <a:xfrm>
            <a:off x="266700" y="2063754"/>
            <a:ext cx="6684879" cy="37655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438" y="2014178"/>
            <a:ext cx="6548438" cy="2943943"/>
          </a:xfrm>
          <a:prstGeom prst="rect">
            <a:avLst/>
          </a:prstGeom>
        </p:spPr>
      </p:pic>
      <p:sp>
        <p:nvSpPr>
          <p:cNvPr id="7" name="직각 삼각형 6"/>
          <p:cNvSpPr/>
          <p:nvPr/>
        </p:nvSpPr>
        <p:spPr>
          <a:xfrm>
            <a:off x="0" y="6036906"/>
            <a:ext cx="718457" cy="82109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763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센서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피에조</a:t>
            </a:r>
            <a:r>
              <a:rPr lang="ko-KR" altLang="en-US" b="1" dirty="0"/>
              <a:t> 센서</a:t>
            </a:r>
            <a:endParaRPr lang="en-US" altLang="ko-KR" b="1" dirty="0"/>
          </a:p>
          <a:p>
            <a:r>
              <a:rPr lang="en-US" altLang="ko-KR" dirty="0"/>
              <a:t>   - </a:t>
            </a:r>
            <a:r>
              <a:rPr lang="ko-KR" altLang="en-US" dirty="0"/>
              <a:t>햄스터 로봇의 </a:t>
            </a:r>
            <a:r>
              <a:rPr lang="ko-KR" altLang="en-US" dirty="0" err="1"/>
              <a:t>부저</a:t>
            </a:r>
            <a:r>
              <a:rPr lang="ko-KR" altLang="en-US" dirty="0"/>
              <a:t> 소리 범위는 </a:t>
            </a:r>
            <a:r>
              <a:rPr lang="en-US" altLang="ko-KR" dirty="0"/>
              <a:t>0~167771.5 Hz</a:t>
            </a:r>
            <a:r>
              <a:rPr lang="ko-KR" altLang="en-US" dirty="0"/>
              <a:t>까지 출력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103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908416"/>
              </p:ext>
            </p:extLst>
          </p:nvPr>
        </p:nvGraphicFramePr>
        <p:xfrm>
          <a:off x="2032000" y="2316480"/>
          <a:ext cx="8128000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78758">
                  <a:extLst>
                    <a:ext uri="{9D8B030D-6E8A-4147-A177-3AD203B41FA5}">
                      <a16:colId xmlns:a16="http://schemas.microsoft.com/office/drawing/2014/main" val="1458043492"/>
                    </a:ext>
                  </a:extLst>
                </a:gridCol>
                <a:gridCol w="2385242">
                  <a:extLst>
                    <a:ext uri="{9D8B030D-6E8A-4147-A177-3AD203B41FA5}">
                      <a16:colId xmlns:a16="http://schemas.microsoft.com/office/drawing/2014/main" val="2707553439"/>
                    </a:ext>
                  </a:extLst>
                </a:gridCol>
                <a:gridCol w="1548583">
                  <a:extLst>
                    <a:ext uri="{9D8B030D-6E8A-4147-A177-3AD203B41FA5}">
                      <a16:colId xmlns:a16="http://schemas.microsoft.com/office/drawing/2014/main" val="1160500151"/>
                    </a:ext>
                  </a:extLst>
                </a:gridCol>
                <a:gridCol w="2515417">
                  <a:extLst>
                    <a:ext uri="{9D8B030D-6E8A-4147-A177-3AD203B41FA5}">
                      <a16:colId xmlns:a16="http://schemas.microsoft.com/office/drawing/2014/main" val="2295808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최고 가청 주파수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나이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최고 가청 주파수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010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보청기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8000 Hz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대 중반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15800 Hz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38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r>
                        <a:rPr lang="ko-KR" altLang="en-US" dirty="0"/>
                        <a:t>대 이후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10000 Hz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대 초반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16700 Hz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20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40</a:t>
                      </a:r>
                      <a:r>
                        <a:rPr lang="ko-KR" altLang="en-US" dirty="0"/>
                        <a:t>대 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12000 Hz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대 후반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17700 Hz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43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대 정도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14100 Hz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대 초반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18800 Hz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27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대 후반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14900 Hz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대 이하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35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19900 Hz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118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7404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센서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피에조</a:t>
            </a:r>
            <a:r>
              <a:rPr lang="ko-KR" altLang="en-US" b="1" dirty="0"/>
              <a:t> 센서 </a:t>
            </a:r>
            <a:r>
              <a:rPr lang="en-US" altLang="ko-KR" b="1" dirty="0"/>
              <a:t>– </a:t>
            </a:r>
            <a:r>
              <a:rPr lang="ko-KR" altLang="en-US" b="1" dirty="0"/>
              <a:t>과제 </a:t>
            </a:r>
            <a:r>
              <a:rPr lang="en-US" altLang="ko-KR" b="1" dirty="0"/>
              <a:t>1</a:t>
            </a:r>
          </a:p>
          <a:p>
            <a:r>
              <a:rPr lang="en-US" altLang="ko-KR" dirty="0"/>
              <a:t>   </a:t>
            </a:r>
            <a:r>
              <a:rPr lang="ko-KR" altLang="en-US" dirty="0" err="1"/>
              <a:t>버저의</a:t>
            </a:r>
            <a:r>
              <a:rPr lang="ko-KR" altLang="en-US" dirty="0"/>
              <a:t> 값을 바꿔 자신의 가청 주파수는 얼마인지 측정해보자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104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2147887"/>
            <a:ext cx="62388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162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센서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피에조</a:t>
            </a:r>
            <a:r>
              <a:rPr lang="ko-KR" altLang="en-US" b="1" dirty="0"/>
              <a:t> 센서 </a:t>
            </a:r>
            <a:r>
              <a:rPr lang="en-US" altLang="ko-KR" b="1" dirty="0"/>
              <a:t>– </a:t>
            </a:r>
            <a:r>
              <a:rPr lang="ko-KR" altLang="en-US" b="1" dirty="0"/>
              <a:t>과제 </a:t>
            </a:r>
            <a:r>
              <a:rPr lang="en-US" altLang="ko-KR" b="1" dirty="0"/>
              <a:t>2</a:t>
            </a:r>
          </a:p>
          <a:p>
            <a:r>
              <a:rPr lang="en-US" altLang="ko-KR" dirty="0"/>
              <a:t>   0 </a:t>
            </a:r>
            <a:r>
              <a:rPr lang="ko-KR" altLang="en-US" dirty="0"/>
              <a:t>옥타브부터 </a:t>
            </a:r>
            <a:r>
              <a:rPr lang="en-US" altLang="ko-KR" dirty="0"/>
              <a:t>8 </a:t>
            </a:r>
            <a:r>
              <a:rPr lang="ko-KR" altLang="en-US" dirty="0"/>
              <a:t>옥타브 도까지 소리 내보자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0991"/>
          <a:stretch/>
        </p:blipFill>
        <p:spPr>
          <a:xfrm>
            <a:off x="473076" y="1978025"/>
            <a:ext cx="5259464" cy="43783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58681"/>
          <a:stretch/>
        </p:blipFill>
        <p:spPr>
          <a:xfrm>
            <a:off x="5461000" y="1978025"/>
            <a:ext cx="5495925" cy="32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514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센서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적외선 센서 </a:t>
            </a:r>
            <a:r>
              <a:rPr lang="en-US" altLang="ko-KR" b="1" dirty="0"/>
              <a:t>– </a:t>
            </a:r>
            <a:r>
              <a:rPr lang="ko-KR" altLang="en-US" b="1" dirty="0"/>
              <a:t>과제 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8" y="1932783"/>
            <a:ext cx="86582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136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01. </a:t>
            </a:r>
            <a:r>
              <a:rPr lang="ko-KR" altLang="en-US" dirty="0"/>
              <a:t>가속 모터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게임에서 </a:t>
            </a:r>
            <a:r>
              <a:rPr lang="ko-KR" altLang="en-US" b="1" dirty="0" err="1"/>
              <a:t>부스터를</a:t>
            </a:r>
            <a:r>
              <a:rPr lang="ko-KR" altLang="en-US" b="1" dirty="0"/>
              <a:t> 이용하여 빠르게 달린다</a:t>
            </a:r>
            <a:r>
              <a:rPr lang="en-US" altLang="ko-KR" b="1" dirty="0"/>
              <a:t>. </a:t>
            </a:r>
            <a:r>
              <a:rPr lang="ko-KR" altLang="en-US" b="1" dirty="0"/>
              <a:t>이를 코드로 구현해 보면</a:t>
            </a:r>
            <a:r>
              <a:rPr lang="en-US" altLang="ko-KR" b="1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823" y="2027086"/>
            <a:ext cx="41052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451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01. </a:t>
            </a:r>
            <a:r>
              <a:rPr lang="ko-KR" altLang="en-US" dirty="0"/>
              <a:t>감속 모터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게임에서 브레이크를 밟아 급속도로 속도를 줄여야 한다</a:t>
            </a:r>
            <a:r>
              <a:rPr lang="en-US" altLang="ko-KR" b="1" dirty="0"/>
              <a:t>. </a:t>
            </a:r>
            <a:r>
              <a:rPr lang="ko-KR" altLang="en-US" b="1" dirty="0"/>
              <a:t>이를 코드로 구현해 보면</a:t>
            </a:r>
            <a:r>
              <a:rPr lang="en-US" altLang="ko-KR" b="1" dirty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034" y="2083076"/>
            <a:ext cx="46291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302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02. </a:t>
            </a:r>
            <a:r>
              <a:rPr lang="ko-KR" altLang="en-US" dirty="0"/>
              <a:t>피아노 연주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피에조</a:t>
            </a:r>
            <a:r>
              <a:rPr lang="ko-KR" altLang="en-US" b="1" dirty="0"/>
              <a:t> 센서 이용하여 젓가락 송 노래를 연주를 해보자</a:t>
            </a:r>
            <a:r>
              <a:rPr lang="en-US" altLang="ko-KR" b="1" dirty="0"/>
              <a:t>!</a:t>
            </a:r>
          </a:p>
          <a:p>
            <a:endParaRPr lang="en-US" altLang="ko-KR" dirty="0"/>
          </a:p>
          <a:p>
            <a:pPr marL="457178" lvl="1" indent="0">
              <a:lnSpc>
                <a:spcPct val="200000"/>
              </a:lnSpc>
              <a:buNone/>
            </a:pPr>
            <a:r>
              <a:rPr lang="ko-KR" altLang="en-US" dirty="0"/>
              <a:t>무엇이 </a:t>
            </a:r>
            <a:r>
              <a:rPr lang="ko-KR" altLang="en-US" dirty="0" err="1"/>
              <a:t>무엇이</a:t>
            </a:r>
            <a:r>
              <a:rPr lang="ko-KR" altLang="en-US" dirty="0"/>
              <a:t> 똑같을까</a:t>
            </a:r>
            <a:r>
              <a:rPr lang="en-US" altLang="ko-KR" dirty="0"/>
              <a:t>~~</a:t>
            </a:r>
            <a:br>
              <a:rPr lang="en-US" altLang="ko-KR" dirty="0"/>
            </a:br>
            <a:r>
              <a:rPr lang="ko-KR" altLang="en-US" dirty="0"/>
              <a:t>젓가락 </a:t>
            </a:r>
            <a:r>
              <a:rPr lang="ko-KR" altLang="en-US" dirty="0" err="1"/>
              <a:t>두짝이</a:t>
            </a:r>
            <a:r>
              <a:rPr lang="ko-KR" altLang="en-US" dirty="0"/>
              <a:t> 똑같지요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109</a:t>
            </a:fld>
            <a:endParaRPr lang="ko-KR" altLang="en-US" dirty="0"/>
          </a:p>
        </p:txBody>
      </p:sp>
      <p:pic>
        <p:nvPicPr>
          <p:cNvPr id="23554" name="Picture 2" descr="잼잼이 젓가락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792" y="1874778"/>
            <a:ext cx="5301008" cy="35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640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프로그래밍 분야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- </a:t>
            </a:r>
            <a:r>
              <a:rPr lang="ko-KR" altLang="en-US" dirty="0"/>
              <a:t>소프트웨어 개발자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- </a:t>
            </a:r>
            <a:r>
              <a:rPr lang="ko-KR" altLang="en-US" dirty="0"/>
              <a:t>웹 개발자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- </a:t>
            </a:r>
            <a:r>
              <a:rPr lang="ko-KR" altLang="en-US" dirty="0"/>
              <a:t>게임 개발자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- </a:t>
            </a:r>
            <a:r>
              <a:rPr lang="ko-KR" altLang="en-US" dirty="0"/>
              <a:t>앱 개발자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- </a:t>
            </a:r>
            <a:r>
              <a:rPr lang="ko-KR" altLang="en-US" dirty="0"/>
              <a:t>화이트 해커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- </a:t>
            </a:r>
            <a:r>
              <a:rPr lang="ko-KR" altLang="en-US" dirty="0"/>
              <a:t>네트워크 관리사</a:t>
            </a:r>
            <a:endParaRPr lang="en-US" altLang="ko-KR" dirty="0"/>
          </a:p>
          <a:p>
            <a:r>
              <a:rPr lang="en-US" altLang="ko-KR" b="1" dirty="0"/>
              <a:t>                                                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14" name="Picture 6" descr="https://overwatch-a.akamaihd.net/img/logos/overwatch-share-3d5a268515283007bdf3452e877adac466d579f4b44abbd05aa0a98aba582eeaebc4541f1154e57ec5a43693345bebda953381a7b75b58adbd29d3f3eb439a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08" y="1765125"/>
            <a:ext cx="3281680" cy="172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배그 모바일&amp;#39;, 인도 컴백 노린다…현지 통신사와 협상중 &amp;lt; 모바일게임 &amp;lt; 게임 &amp;lt; 기사본문 - 게임톡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770" y="3825748"/>
            <a:ext cx="3143885" cy="17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마이크로소프트, 윈도우 11 발표…구글 안드로이드용 앱 최초 지원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770" y="1742350"/>
            <a:ext cx="3143885" cy="176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배달의민족, 소상공인 위한 3가지 방안...소상공인 반응은? &amp;lt; 산업 &amp;lt; 뉴스 &amp;lt; 기사본문 - 미디어S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4500433"/>
            <a:ext cx="3037115" cy="135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(사진=인스타그램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08" y="3825748"/>
            <a:ext cx="3148144" cy="81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548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02. </a:t>
            </a:r>
            <a:r>
              <a:rPr lang="ko-KR" altLang="en-US" dirty="0"/>
              <a:t>피아노 건반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피에조</a:t>
            </a:r>
            <a:r>
              <a:rPr lang="ko-KR" altLang="en-US" b="1" dirty="0"/>
              <a:t> 센서 이용하여 피아노 건반을 만들어보자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110</a:t>
            </a:fld>
            <a:endParaRPr lang="ko-KR" altLang="en-US" dirty="0"/>
          </a:p>
        </p:txBody>
      </p:sp>
      <p:pic>
        <p:nvPicPr>
          <p:cNvPr id="24578" name="Picture 2" descr="피아노 건반 88개의 변천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4" y="3410781"/>
            <a:ext cx="4418358" cy="294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548" y="0"/>
            <a:ext cx="5628452" cy="6875350"/>
          </a:xfrm>
          <a:prstGeom prst="rect">
            <a:avLst/>
          </a:prstGeom>
        </p:spPr>
      </p:pic>
      <p:sp>
        <p:nvSpPr>
          <p:cNvPr id="7" name="직각 삼각형 6"/>
          <p:cNvSpPr/>
          <p:nvPr/>
        </p:nvSpPr>
        <p:spPr>
          <a:xfrm>
            <a:off x="0" y="6036906"/>
            <a:ext cx="718457" cy="82109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581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03. </a:t>
            </a:r>
            <a:r>
              <a:rPr lang="ko-KR" altLang="en-US" dirty="0"/>
              <a:t>감속 모터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키보드 이벤트를 받아 가속 모터를 발생 시켜보자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242" y="1634365"/>
            <a:ext cx="59721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47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01. </a:t>
            </a:r>
            <a:r>
              <a:rPr lang="ko-KR" altLang="en-US" dirty="0"/>
              <a:t>엉터리 씨름 대회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햄스터 로봇을 이용하여 엉터리 씨름 대회를 진행하고자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엉터리 씨름 대회는 </a:t>
            </a:r>
            <a:r>
              <a:rPr lang="ko-KR" altLang="en-US" b="1" dirty="0">
                <a:solidFill>
                  <a:srgbClr val="C00000"/>
                </a:solidFill>
              </a:rPr>
              <a:t>키보드 방향키를 이용하여 가속하는 햄스터로봇으로 상대팀을 밀치는 씨름이다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4</a:t>
            </a:r>
            <a:r>
              <a:rPr lang="ko-KR" altLang="en-US" b="1" dirty="0">
                <a:solidFill>
                  <a:srgbClr val="C00000"/>
                </a:solidFill>
              </a:rPr>
              <a:t>인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조가 되어 총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ko-KR" altLang="en-US" b="1" dirty="0">
                <a:solidFill>
                  <a:srgbClr val="C00000"/>
                </a:solidFill>
              </a:rPr>
              <a:t>팀으로 </a:t>
            </a:r>
            <a:r>
              <a:rPr lang="ko-KR" altLang="en-US" dirty="0"/>
              <a:t>나눠져 게임을 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게임은 토너먼트 형식으로 진행되며 뽑기를 통하여 부전승을 결정할 것이다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112</a:t>
            </a:fld>
            <a:endParaRPr lang="ko-KR" altLang="en-US" dirty="0"/>
          </a:p>
        </p:txBody>
      </p:sp>
      <p:pic>
        <p:nvPicPr>
          <p:cNvPr id="21506" name="Picture 2" descr="윤봉길체육관 준공 기념 씨름대회 - 홍주일보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296" y="3784463"/>
            <a:ext cx="3690869" cy="257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868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01. </a:t>
            </a:r>
            <a:r>
              <a:rPr lang="ko-KR" altLang="en-US" dirty="0"/>
              <a:t>엉터리 씨름 대회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22" y="978470"/>
            <a:ext cx="4832075" cy="59374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89" y="985129"/>
            <a:ext cx="4925046" cy="2909913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직사각형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5B9BD5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7866" y="3098116"/>
              <a:ext cx="7036267" cy="6617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rgbClr val="FF0000"/>
                  </a:solidFill>
                </a:rPr>
                <a:t>팀 이름을 먼저 정해주세요</a:t>
              </a:r>
              <a:r>
                <a:rPr lang="en-US" altLang="ko-KR" sz="3600" b="1" dirty="0">
                  <a:solidFill>
                    <a:srgbClr val="FF0000"/>
                  </a:solidFill>
                </a:rPr>
                <a:t>!</a:t>
              </a:r>
              <a:endParaRPr lang="ko-KR" altLang="en-US" sz="3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5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01. </a:t>
            </a:r>
            <a:r>
              <a:rPr lang="ko-KR" altLang="en-US" dirty="0"/>
              <a:t>엉터리 씨름 대회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22" y="978470"/>
            <a:ext cx="4832075" cy="59374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89" y="985129"/>
            <a:ext cx="4925046" cy="29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673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01. </a:t>
            </a:r>
            <a:r>
              <a:rPr lang="ko-KR" altLang="en-US" dirty="0"/>
              <a:t>엉터리 씨름 대회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115</a:t>
            </a:fld>
            <a:endParaRPr lang="ko-KR" altLang="en-US" dirty="0"/>
          </a:p>
        </p:txBody>
      </p:sp>
      <p:cxnSp>
        <p:nvCxnSpPr>
          <p:cNvPr id="10" name="꺾인 연결선 9"/>
          <p:cNvCxnSpPr/>
          <p:nvPr/>
        </p:nvCxnSpPr>
        <p:spPr>
          <a:xfrm rot="5400000" flipH="1" flipV="1">
            <a:off x="3129042" y="3100172"/>
            <a:ext cx="1457321" cy="3737371"/>
          </a:xfrm>
          <a:prstGeom prst="bentConnector2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6200000" flipV="1">
            <a:off x="3240363" y="3212386"/>
            <a:ext cx="1457325" cy="3514725"/>
          </a:xfrm>
          <a:prstGeom prst="bentConnector2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5400000" flipH="1" flipV="1">
            <a:off x="4747694" y="1733395"/>
            <a:ext cx="1457325" cy="3514725"/>
          </a:xfrm>
          <a:prstGeom prst="bentConnector2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16200000" flipV="1">
            <a:off x="6618760" y="1735184"/>
            <a:ext cx="1457325" cy="3514725"/>
          </a:xfrm>
          <a:prstGeom prst="bentConnector2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21013" y="5561747"/>
            <a:ext cx="2336007" cy="750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</a:t>
            </a:r>
            <a:r>
              <a:rPr lang="ko-KR" altLang="en-US" dirty="0"/>
              <a:t>팀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370983" y="2077278"/>
            <a:ext cx="9939" cy="684817"/>
          </a:xfrm>
          <a:prstGeom prst="line">
            <a:avLst/>
          </a:prstGeom>
          <a:ln w="762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왕관 - 무료 패션개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43" y="668080"/>
            <a:ext cx="2211679" cy="221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575571" y="5561747"/>
            <a:ext cx="2336007" cy="750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 </a:t>
            </a:r>
            <a:r>
              <a:rPr lang="ko-KR" altLang="en-US" dirty="0"/>
              <a:t>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971341" y="3942056"/>
            <a:ext cx="2336007" cy="750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 </a:t>
            </a:r>
            <a:r>
              <a:rPr lang="ko-KR" altLang="en-US" dirty="0"/>
              <a:t>팀</a:t>
            </a:r>
          </a:p>
        </p:txBody>
      </p:sp>
      <p:sp>
        <p:nvSpPr>
          <p:cNvPr id="14" name="직각 삼각형 13"/>
          <p:cNvSpPr/>
          <p:nvPr/>
        </p:nvSpPr>
        <p:spPr>
          <a:xfrm>
            <a:off x="0" y="6036906"/>
            <a:ext cx="718457" cy="82109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293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02. </a:t>
            </a:r>
            <a:r>
              <a:rPr lang="ko-KR" altLang="en-US" dirty="0"/>
              <a:t>햄스터 로봇 축구 대회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햄스터 로봇을 이용하여 로봇 축구 대회를 진행하고자 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4</a:t>
            </a:r>
            <a:r>
              <a:rPr lang="ko-KR" altLang="en-US" b="1" dirty="0">
                <a:solidFill>
                  <a:srgbClr val="C00000"/>
                </a:solidFill>
              </a:rPr>
              <a:t>인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조가 되어 총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ko-KR" altLang="en-US" b="1" dirty="0">
                <a:solidFill>
                  <a:srgbClr val="C00000"/>
                </a:solidFill>
              </a:rPr>
              <a:t>팀으로 </a:t>
            </a:r>
            <a:r>
              <a:rPr lang="ko-KR" altLang="en-US" dirty="0"/>
              <a:t>나눠져 게임을 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먼저 자신의 햄스터 로봇이 강력해질 수 있게 </a:t>
            </a:r>
            <a:r>
              <a:rPr lang="ko-KR" altLang="en-US" b="1" dirty="0">
                <a:solidFill>
                  <a:srgbClr val="C00000"/>
                </a:solidFill>
              </a:rPr>
              <a:t>마분지로 다양한 모양으로 변신이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가능하다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게임은 총 </a:t>
            </a:r>
            <a:r>
              <a:rPr lang="en-US" altLang="ko-KR" dirty="0"/>
              <a:t>3</a:t>
            </a:r>
            <a:r>
              <a:rPr lang="ko-KR" altLang="en-US" dirty="0"/>
              <a:t>번 앞서 경기한 엉터리 씨름 대회 우승팀이 부전승으로 올라간다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경기 제한 시간은 </a:t>
            </a:r>
            <a:r>
              <a:rPr lang="ko-KR" altLang="en-US" b="1" dirty="0">
                <a:solidFill>
                  <a:srgbClr val="C00000"/>
                </a:solidFill>
              </a:rPr>
              <a:t>전반전 </a:t>
            </a:r>
            <a:r>
              <a:rPr lang="en-US" altLang="ko-KR" b="1" dirty="0">
                <a:solidFill>
                  <a:srgbClr val="C00000"/>
                </a:solidFill>
              </a:rPr>
              <a:t>4</a:t>
            </a:r>
            <a:r>
              <a:rPr lang="ko-KR" altLang="en-US" b="1" dirty="0">
                <a:solidFill>
                  <a:srgbClr val="C00000"/>
                </a:solidFill>
              </a:rPr>
              <a:t>분</a:t>
            </a:r>
            <a:r>
              <a:rPr lang="en-US" altLang="ko-KR" b="1" dirty="0">
                <a:solidFill>
                  <a:srgbClr val="C00000"/>
                </a:solidFill>
              </a:rPr>
              <a:t>,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쉬는시간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2</a:t>
            </a:r>
            <a:r>
              <a:rPr lang="ko-KR" altLang="en-US" b="1" dirty="0">
                <a:solidFill>
                  <a:srgbClr val="C00000"/>
                </a:solidFill>
              </a:rPr>
              <a:t>분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후반전 </a:t>
            </a:r>
            <a:r>
              <a:rPr lang="en-US" altLang="ko-KR" b="1" dirty="0">
                <a:solidFill>
                  <a:srgbClr val="C00000"/>
                </a:solidFill>
              </a:rPr>
              <a:t>4</a:t>
            </a:r>
            <a:r>
              <a:rPr lang="ko-KR" altLang="en-US" b="1" dirty="0">
                <a:solidFill>
                  <a:srgbClr val="C00000"/>
                </a:solidFill>
              </a:rPr>
              <a:t>분으로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진행된다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00000"/>
                </a:solidFill>
              </a:rPr>
              <a:t>동점일 경우 승부차기</a:t>
            </a: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ko-KR" altLang="en-US" b="1" dirty="0">
                <a:solidFill>
                  <a:srgbClr val="C00000"/>
                </a:solidFill>
              </a:rPr>
              <a:t>각 </a:t>
            </a:r>
            <a:r>
              <a:rPr lang="en-US" altLang="ko-KR" b="1" dirty="0">
                <a:solidFill>
                  <a:srgbClr val="C00000"/>
                </a:solidFill>
              </a:rPr>
              <a:t>2</a:t>
            </a:r>
            <a:r>
              <a:rPr lang="ko-KR" altLang="en-US" b="1" dirty="0">
                <a:solidFill>
                  <a:srgbClr val="C00000"/>
                </a:solidFill>
              </a:rPr>
              <a:t>번의 기회</a:t>
            </a:r>
            <a:r>
              <a:rPr lang="en-US" altLang="ko-KR" b="1" dirty="0">
                <a:solidFill>
                  <a:srgbClr val="C00000"/>
                </a:solidFill>
              </a:rPr>
              <a:t>)!</a:t>
            </a:r>
          </a:p>
          <a:p>
            <a:pPr>
              <a:lnSpc>
                <a:spcPct val="150000"/>
              </a:lnSpc>
            </a:pPr>
            <a:r>
              <a:rPr lang="ko-KR" altLang="en-US" u="sng" dirty="0"/>
              <a:t>단 연결이 끊기거나 배터리가 없어 로봇이 움직이지 않는 경우 퇴장</a:t>
            </a:r>
            <a:r>
              <a:rPr lang="en-US" altLang="ko-KR" u="sng" dirty="0"/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최종 우승한 팀에게는 특별한 </a:t>
            </a:r>
            <a:r>
              <a:rPr lang="ko-KR" altLang="en-US" b="1" dirty="0">
                <a:solidFill>
                  <a:srgbClr val="C00000"/>
                </a:solidFill>
              </a:rPr>
              <a:t>선물</a:t>
            </a:r>
            <a:r>
              <a:rPr lang="ko-KR" altLang="en-US" dirty="0"/>
              <a:t>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116</a:t>
            </a:fld>
            <a:endParaRPr lang="ko-KR" altLang="en-US" dirty="0"/>
          </a:p>
        </p:txBody>
      </p:sp>
      <p:pic>
        <p:nvPicPr>
          <p:cNvPr id="14338" name="Picture 2" descr="세계 최강의 로봇 축구선수는? - 데일리스포츠한국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06" y="3801482"/>
            <a:ext cx="3760788" cy="250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7052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en-US" altLang="ko-KR" dirty="0"/>
              <a:t>02. </a:t>
            </a:r>
            <a:r>
              <a:rPr lang="ko-KR" altLang="en-US" dirty="0"/>
              <a:t>햄스터 로봇 축구 대회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117</a:t>
            </a:fld>
            <a:endParaRPr lang="ko-KR" altLang="en-US" dirty="0"/>
          </a:p>
        </p:txBody>
      </p:sp>
      <p:cxnSp>
        <p:nvCxnSpPr>
          <p:cNvPr id="10" name="꺾인 연결선 9"/>
          <p:cNvCxnSpPr/>
          <p:nvPr/>
        </p:nvCxnSpPr>
        <p:spPr>
          <a:xfrm rot="5400000" flipH="1" flipV="1">
            <a:off x="3129042" y="3100172"/>
            <a:ext cx="1457321" cy="3737371"/>
          </a:xfrm>
          <a:prstGeom prst="bentConnector2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6200000" flipV="1">
            <a:off x="3240363" y="3212386"/>
            <a:ext cx="1457325" cy="3514725"/>
          </a:xfrm>
          <a:prstGeom prst="bentConnector2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5400000" flipH="1" flipV="1">
            <a:off x="4747694" y="1733395"/>
            <a:ext cx="1457325" cy="3514725"/>
          </a:xfrm>
          <a:prstGeom prst="bentConnector2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16200000" flipV="1">
            <a:off x="6618760" y="1735184"/>
            <a:ext cx="1457325" cy="3514725"/>
          </a:xfrm>
          <a:prstGeom prst="bentConnector2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21013" y="5561747"/>
            <a:ext cx="2336007" cy="750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</a:t>
            </a:r>
            <a:r>
              <a:rPr lang="ko-KR" altLang="en-US" dirty="0"/>
              <a:t>팀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6370983" y="2077278"/>
            <a:ext cx="9939" cy="684817"/>
          </a:xfrm>
          <a:prstGeom prst="line">
            <a:avLst/>
          </a:prstGeom>
          <a:ln w="762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왕관 - 무료 패션개 아이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143" y="668080"/>
            <a:ext cx="2211679" cy="221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575571" y="5561747"/>
            <a:ext cx="2336007" cy="750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 </a:t>
            </a:r>
            <a:r>
              <a:rPr lang="ko-KR" altLang="en-US" dirty="0"/>
              <a:t>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971341" y="3942056"/>
            <a:ext cx="2336007" cy="750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 </a:t>
            </a:r>
            <a:r>
              <a:rPr lang="ko-KR" altLang="en-US" dirty="0"/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3076407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02408" y="3190330"/>
            <a:ext cx="5583172" cy="613341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64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이 둘의 차이는 무엇일까요</a:t>
            </a:r>
            <a:r>
              <a:rPr lang="en-US" altLang="ko-KR" b="1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29698" name="Picture 2" descr="https://t1.daumcdn.net/cfile/tistory/224CAB4757C65B461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4" y="1759268"/>
            <a:ext cx="3009331" cy="200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시작 메뉴도 바뀐다” 윈도우 10 테스트 빌드의 과격한 변신 - ITWorld Kore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345" y="2660619"/>
            <a:ext cx="2638425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SA “세계 스마트폰 전체 매출의 51%는 애플 몫” - 전자신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6" y="3957739"/>
            <a:ext cx="1624606" cy="27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0" name="Picture 14" descr="삼성, 보급형 스마트폰 갤럭시 S10 &amp;#39;라이트&amp;#39; &amp;amp; 노트10 &amp;#39;라이트&amp;#39; 공개 | HYPEBEAST.KR | 하입비스트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8" t="3783" r="35167" b="3533"/>
          <a:stretch/>
        </p:blipFill>
        <p:spPr bwMode="auto">
          <a:xfrm>
            <a:off x="1628533" y="4173891"/>
            <a:ext cx="1128713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70957" y="3429000"/>
            <a:ext cx="922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vs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297" t="768"/>
          <a:stretch/>
        </p:blipFill>
        <p:spPr>
          <a:xfrm>
            <a:off x="6232865" y="1905638"/>
            <a:ext cx="3429783" cy="1714891"/>
          </a:xfrm>
          <a:prstGeom prst="rect">
            <a:avLst/>
          </a:prstGeom>
        </p:spPr>
      </p:pic>
      <p:pic>
        <p:nvPicPr>
          <p:cNvPr id="1028" name="Picture 4" descr="PowerPoint Alignment Guid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79" y="2450971"/>
            <a:ext cx="3218827" cy="18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키위플러스 | 키즈폰 카카오톡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0" t="10290" r="6691" b="2885"/>
          <a:stretch/>
        </p:blipFill>
        <p:spPr bwMode="auto">
          <a:xfrm>
            <a:off x="6738820" y="3455363"/>
            <a:ext cx="1804995" cy="314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넷플릭스의 역사: DVD 대여에서 스트리밍 성공에 이르기까지 - BBC News 코리아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492" y="4510492"/>
            <a:ext cx="3190399" cy="17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12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이 둘의 차이는 무엇일까요</a:t>
            </a:r>
            <a:r>
              <a:rPr lang="en-US" altLang="ko-KR" b="1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9698" name="Picture 2" descr="https://t1.daumcdn.net/cfile/tistory/224CAB4757C65B461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94" y="1759268"/>
            <a:ext cx="3009331" cy="200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시작 메뉴도 바뀐다” 윈도우 10 테스트 빌드의 과격한 변신 - ITWorld Kore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345" y="2660619"/>
            <a:ext cx="2638425" cy="17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8" name="Picture 12" descr="SA “세계 스마트폰 전체 매출의 51%는 애플 몫” - 전자신문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6" y="3957739"/>
            <a:ext cx="1624606" cy="270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0" name="Picture 14" descr="삼성, 보급형 스마트폰 갤럭시 S10 &amp;#39;라이트&amp;#39; &amp;amp; 노트10 &amp;#39;라이트&amp;#39; 공개 | HYPEBEAST.KR | 하입비스트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8" t="3783" r="35167" b="3533"/>
          <a:stretch/>
        </p:blipFill>
        <p:spPr bwMode="auto">
          <a:xfrm>
            <a:off x="1628533" y="4173891"/>
            <a:ext cx="1128713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70957" y="3429000"/>
            <a:ext cx="922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</a:rPr>
              <a:t>vs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297" t="768"/>
          <a:stretch/>
        </p:blipFill>
        <p:spPr>
          <a:xfrm>
            <a:off x="6232865" y="1905638"/>
            <a:ext cx="3429783" cy="1714891"/>
          </a:xfrm>
          <a:prstGeom prst="rect">
            <a:avLst/>
          </a:prstGeom>
        </p:spPr>
      </p:pic>
      <p:pic>
        <p:nvPicPr>
          <p:cNvPr id="1028" name="Picture 4" descr="PowerPoint Alignment Guid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79" y="2450971"/>
            <a:ext cx="3218827" cy="18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키위플러스 | 키즈폰 카카오톡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0" t="10290" r="6691" b="2885"/>
          <a:stretch/>
        </p:blipFill>
        <p:spPr bwMode="auto">
          <a:xfrm>
            <a:off x="6738820" y="3455363"/>
            <a:ext cx="1804995" cy="314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넷플릭스의 역사: DVD 대여에서 스트리밍 성공에 이르기까지 - BBC News 코리아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492" y="4510492"/>
            <a:ext cx="3190399" cy="17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16082" y="1671700"/>
            <a:ext cx="5491564" cy="4989848"/>
          </a:xfrm>
          <a:prstGeom prst="rect">
            <a:avLst/>
          </a:prstGeom>
          <a:solidFill>
            <a:srgbClr val="5B9BD5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208069" y="3813799"/>
            <a:ext cx="3431713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운영체제</a:t>
            </a:r>
            <a:r>
              <a:rPr lang="en-US" altLang="ko-KR" sz="3600" b="1" dirty="0">
                <a:solidFill>
                  <a:srgbClr val="FF0000"/>
                </a:solidFill>
              </a:rPr>
              <a:t>(OS)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273377" y="1671700"/>
            <a:ext cx="5775747" cy="4989848"/>
            <a:chOff x="6273377" y="1671700"/>
            <a:chExt cx="5775747" cy="4989848"/>
          </a:xfrm>
        </p:grpSpPr>
        <p:sp>
          <p:nvSpPr>
            <p:cNvPr id="18" name="직사각형 17"/>
            <p:cNvSpPr/>
            <p:nvPr/>
          </p:nvSpPr>
          <p:spPr>
            <a:xfrm>
              <a:off x="6273377" y="1671700"/>
              <a:ext cx="5775747" cy="4989848"/>
            </a:xfrm>
            <a:prstGeom prst="rect">
              <a:avLst/>
            </a:prstGeom>
            <a:solidFill>
              <a:srgbClr val="5B9BD5">
                <a:alpha val="3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65365" y="3813799"/>
              <a:ext cx="3431713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rgbClr val="FF0000"/>
                  </a:solidFill>
                </a:rPr>
                <a:t>어플리케이션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45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>
            <a:off x="0" y="6036906"/>
            <a:ext cx="718457" cy="82109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11274" y="4921278"/>
            <a:ext cx="3838575" cy="771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하드웨어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아이폰 </a:t>
            </a:r>
            <a:r>
              <a:rPr lang="en-US" altLang="ko-KR" sz="1400" b="1" dirty="0">
                <a:solidFill>
                  <a:schemeClr val="tx1"/>
                </a:solidFill>
              </a:rPr>
              <a:t>12 Pro)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11274" y="4013256"/>
            <a:ext cx="3838575" cy="771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운영체제</a:t>
            </a:r>
            <a:r>
              <a:rPr lang="en-US" altLang="ko-KR" sz="1400" b="1" dirty="0">
                <a:solidFill>
                  <a:schemeClr val="tx1"/>
                </a:solidFill>
              </a:rPr>
              <a:t>(iOS 15)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0638" y="3062340"/>
            <a:ext cx="2624138" cy="7715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어플리케이션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 err="1">
                <a:solidFill>
                  <a:schemeClr val="tx1"/>
                </a:solidFill>
              </a:rPr>
              <a:t>카톡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290638" y="1700726"/>
            <a:ext cx="2574924" cy="1314923"/>
            <a:chOff x="4167188" y="1729301"/>
            <a:chExt cx="2574924" cy="1314923"/>
          </a:xfrm>
        </p:grpSpPr>
        <p:pic>
          <p:nvPicPr>
            <p:cNvPr id="2050" name="Picture 2" descr="사용자 무료 아이콘 의 Zw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188" y="1729301"/>
              <a:ext cx="1311275" cy="1311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사용자 무료 아이콘 의 Zw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0837" y="1732949"/>
              <a:ext cx="1311275" cy="1311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사용자 무료 아이콘 의 Zw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05" y="2573852"/>
            <a:ext cx="1311275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6911633" y="4921278"/>
            <a:ext cx="3838575" cy="7715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하드웨어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11633" y="4013256"/>
            <a:ext cx="3838575" cy="7715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어플리케이션</a:t>
            </a:r>
          </a:p>
        </p:txBody>
      </p:sp>
      <p:pic>
        <p:nvPicPr>
          <p:cNvPr id="22" name="Picture 2" descr="사용자 무료 아이콘 의 Zw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639" y="2633732"/>
            <a:ext cx="1311275" cy="131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01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햄스터 로봇이란</a:t>
            </a:r>
            <a:r>
              <a:rPr lang="en-US" altLang="ko-KR" b="1" dirty="0"/>
              <a:t>?</a:t>
            </a:r>
            <a:endParaRPr lang="en-US" altLang="ko-KR" sz="100" b="1" dirty="0"/>
          </a:p>
          <a:p>
            <a:r>
              <a:rPr lang="en-US" altLang="ko-KR" b="1" dirty="0"/>
              <a:t> </a:t>
            </a:r>
            <a:r>
              <a:rPr lang="en-US" altLang="ko-KR" dirty="0"/>
              <a:t>  - </a:t>
            </a:r>
            <a:r>
              <a:rPr lang="ko-KR" altLang="en-US" dirty="0"/>
              <a:t>작은 소프트웨어 교육용 로봇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본체와 </a:t>
            </a:r>
            <a:r>
              <a:rPr lang="en-US" altLang="ko-KR" dirty="0"/>
              <a:t>USB </a:t>
            </a:r>
            <a:r>
              <a:rPr lang="ko-KR" altLang="en-US" dirty="0" err="1"/>
              <a:t>동글이</a:t>
            </a:r>
            <a:r>
              <a:rPr lang="ko-KR" altLang="en-US" dirty="0"/>
              <a:t> 서로 블루투스 연결을 하여 명령어를 전달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기본 구성 외 다른 부품으로 다양하게 활용이 가능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Picture 2" descr="D:\프로젝트\햄스터\사진 및 그림\햄스터-랜더링파일\햄스터-오렌지-측면_tr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194" y="2881443"/>
            <a:ext cx="2795929" cy="215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 flipV="1">
            <a:off x="7790752" y="2796595"/>
            <a:ext cx="0" cy="462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8995881" y="2467620"/>
            <a:ext cx="0" cy="4165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7787552" y="2675875"/>
            <a:ext cx="1208329" cy="344691"/>
          </a:xfrm>
          <a:prstGeom prst="straightConnector1">
            <a:avLst/>
          </a:prstGeom>
          <a:ln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729443">
            <a:off x="9385721" y="2499465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40 mm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0538054" y="2719107"/>
            <a:ext cx="0" cy="5090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8996637" y="2679011"/>
            <a:ext cx="1541516" cy="361646"/>
          </a:xfrm>
          <a:prstGeom prst="straightConnector1">
            <a:avLst/>
          </a:prstGeom>
          <a:ln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0580000">
            <a:off x="7862376" y="2534449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35 mm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483290" y="3223151"/>
            <a:ext cx="556191" cy="1239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779700" y="3289523"/>
            <a:ext cx="0" cy="1272526"/>
          </a:xfrm>
          <a:prstGeom prst="straightConnector1">
            <a:avLst/>
          </a:prstGeom>
          <a:ln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5400000">
            <a:off x="10611603" y="3688633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30 mm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514025" y="4502312"/>
            <a:ext cx="525456" cy="1163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39667" y="2135697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무게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30g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047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 descr="D:\프로젝트\햄스터\사진 및 그림\햄스터-랜더링파일\햄스터-오렌지-측면_tr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0" y="2805614"/>
            <a:ext cx="2795928" cy="215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햄스터 로봇의</a:t>
            </a:r>
            <a:r>
              <a:rPr lang="en-US" altLang="ko-KR" b="1" dirty="0"/>
              <a:t> </a:t>
            </a:r>
            <a:r>
              <a:rPr lang="ko-KR" altLang="en-US" b="1" dirty="0"/>
              <a:t>센서</a:t>
            </a:r>
            <a:endParaRPr lang="en-US" altLang="ko-KR" b="1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3531193" y="3521814"/>
            <a:ext cx="712101" cy="102894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724797" y="232231"/>
            <a:ext cx="2923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[</a:t>
            </a:r>
            <a:r>
              <a:rPr lang="ko-KR" altLang="en-US" sz="1400" dirty="0"/>
              <a:t>햄스터 스쿨</a:t>
            </a:r>
            <a:r>
              <a:rPr lang="en-US" altLang="ko-KR" sz="1400" dirty="0"/>
              <a:t>] </a:t>
            </a:r>
            <a:r>
              <a:rPr lang="ko-KR" altLang="en-US" sz="1400" dirty="0"/>
              <a:t>이미지</a:t>
            </a:r>
          </a:p>
        </p:txBody>
      </p:sp>
      <p:sp>
        <p:nvSpPr>
          <p:cNvPr id="66" name="오른쪽 화살표 65"/>
          <p:cNvSpPr/>
          <p:nvPr/>
        </p:nvSpPr>
        <p:spPr>
          <a:xfrm rot="19150872">
            <a:off x="1448355" y="4082580"/>
            <a:ext cx="534597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63994" y="4342382"/>
            <a:ext cx="1334091" cy="314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전원 스위치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976465" y="3608663"/>
            <a:ext cx="259959" cy="5456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2404944" y="3916096"/>
            <a:ext cx="693903" cy="9047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3039910" y="4377918"/>
            <a:ext cx="618269" cy="119300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오른쪽 화살표 81"/>
          <p:cNvSpPr/>
          <p:nvPr/>
        </p:nvSpPr>
        <p:spPr>
          <a:xfrm rot="3212495">
            <a:off x="3219022" y="2946084"/>
            <a:ext cx="591428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2713384" y="2616365"/>
            <a:ext cx="1051507" cy="3147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적외선 센서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658179" y="4355305"/>
            <a:ext cx="70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수신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57709" y="3231319"/>
            <a:ext cx="70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송신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596578" y="3604715"/>
            <a:ext cx="704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송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0" name="Picture 3" descr="D:\프로젝트\햄스터\사진 및 그림\햄스터-랜더링파일\햄스터-오렌-바닥_tri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32" y="2553261"/>
            <a:ext cx="2553962" cy="25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 rot="1534786">
            <a:off x="5527906" y="3039638"/>
            <a:ext cx="325669" cy="5918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 rot="1534786">
            <a:off x="5065882" y="3841382"/>
            <a:ext cx="325669" cy="59187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오른쪽 화살표 92"/>
          <p:cNvSpPr/>
          <p:nvPr/>
        </p:nvSpPr>
        <p:spPr>
          <a:xfrm rot="13251394">
            <a:off x="6235160" y="4148933"/>
            <a:ext cx="534597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656964" y="4380444"/>
            <a:ext cx="1334091" cy="314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3</a:t>
            </a:r>
            <a:r>
              <a:rPr lang="ko-KR" altLang="en-US" sz="1100" b="1" dirty="0">
                <a:solidFill>
                  <a:schemeClr val="tx1"/>
                </a:solidFill>
              </a:rPr>
              <a:t>축 가속도 센서</a:t>
            </a:r>
          </a:p>
        </p:txBody>
      </p:sp>
      <p:sp>
        <p:nvSpPr>
          <p:cNvPr id="95" name="오른쪽 화살표 94"/>
          <p:cNvSpPr/>
          <p:nvPr/>
        </p:nvSpPr>
        <p:spPr>
          <a:xfrm rot="3212495">
            <a:off x="5010871" y="2848805"/>
            <a:ext cx="591428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4511249" y="2562640"/>
            <a:ext cx="1095314" cy="3147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적외선 센서</a:t>
            </a:r>
          </a:p>
        </p:txBody>
      </p:sp>
      <p:sp>
        <p:nvSpPr>
          <p:cNvPr id="99" name="오른쪽 화살표 98"/>
          <p:cNvSpPr/>
          <p:nvPr/>
        </p:nvSpPr>
        <p:spPr>
          <a:xfrm rot="7629966">
            <a:off x="6679017" y="2864986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6960267" y="2520896"/>
            <a:ext cx="1024255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solidFill>
                  <a:schemeClr val="tx1"/>
                </a:solidFill>
              </a:rPr>
              <a:t>DC </a:t>
            </a:r>
            <a:r>
              <a:rPr lang="ko-KR" altLang="en-US" sz="1100" b="1" dirty="0">
                <a:solidFill>
                  <a:schemeClr val="tx1"/>
                </a:solidFill>
              </a:rPr>
              <a:t>모터</a:t>
            </a:r>
          </a:p>
        </p:txBody>
      </p:sp>
      <p:pic>
        <p:nvPicPr>
          <p:cNvPr id="103" name="Picture 5" descr="D:\프로젝트\햄스터\햄스터 스쿨\그림\햄스터-오렌지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71" y="2635151"/>
            <a:ext cx="2665558" cy="24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타원 108"/>
          <p:cNvSpPr/>
          <p:nvPr/>
        </p:nvSpPr>
        <p:spPr>
          <a:xfrm>
            <a:off x="8853378" y="4150510"/>
            <a:ext cx="430306" cy="4246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9588645" y="4491572"/>
            <a:ext cx="430306" cy="42461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오른쪽 화살표 110"/>
          <p:cNvSpPr/>
          <p:nvPr/>
        </p:nvSpPr>
        <p:spPr>
          <a:xfrm rot="18882396">
            <a:off x="9163245" y="4920001"/>
            <a:ext cx="591428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오른쪽 화살표 100"/>
          <p:cNvSpPr/>
          <p:nvPr/>
        </p:nvSpPr>
        <p:spPr>
          <a:xfrm rot="3206598">
            <a:off x="9681011" y="2757847"/>
            <a:ext cx="488488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9061605" y="2405278"/>
            <a:ext cx="1024255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피에조</a:t>
            </a:r>
            <a:r>
              <a:rPr lang="ko-KR" altLang="en-US" sz="1100" b="1" dirty="0">
                <a:solidFill>
                  <a:schemeClr val="tx1"/>
                </a:solidFill>
              </a:rPr>
              <a:t> 센서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8789183" y="5143498"/>
            <a:ext cx="733945" cy="31472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LED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73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햄스터 로봇의</a:t>
            </a:r>
            <a:r>
              <a:rPr lang="en-US" altLang="ko-KR" b="1" dirty="0"/>
              <a:t> </a:t>
            </a:r>
            <a:r>
              <a:rPr lang="ko-KR" altLang="en-US" b="1" dirty="0"/>
              <a:t>센서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8" name="Picture 3" descr="https://robomation-shop.co.kr/web/upload/NNEditor/20151222/copy(1450775129)-ED9684EC8AA4ED84B0ED8E98EC9DB4ECA780-final-ED839CEBB894EBA6BFEBAFB8ECA780EC9B9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9" b="7908"/>
          <a:stretch/>
        </p:blipFill>
        <p:spPr bwMode="auto">
          <a:xfrm>
            <a:off x="285750" y="1681162"/>
            <a:ext cx="11868150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381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햄스터 로봇의</a:t>
            </a:r>
            <a:r>
              <a:rPr lang="en-US" altLang="ko-KR" b="1" dirty="0"/>
              <a:t> </a:t>
            </a:r>
            <a:r>
              <a:rPr lang="ko-KR" altLang="en-US" b="1" dirty="0"/>
              <a:t>센서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2051" name="Picture 3" descr="https://robomation-shop.co.kr/web/upload/NNEditor/20151222/copy(1450775129)-ED9684EC8AA4ED84B0ED8E98EC9DB4ECA780-final-ED839CEBB894EBA6BFEBAFB8ECA780EC9B9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9" b="7908"/>
          <a:stretch/>
        </p:blipFill>
        <p:spPr bwMode="auto">
          <a:xfrm>
            <a:off x="285750" y="1681162"/>
            <a:ext cx="11868150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8401050" y="2877121"/>
            <a:ext cx="2952750" cy="466725"/>
          </a:xfrm>
          <a:prstGeom prst="rect">
            <a:avLst/>
          </a:prstGeom>
          <a:solidFill>
            <a:srgbClr val="66CCFF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401050" y="3976130"/>
            <a:ext cx="2952750" cy="466725"/>
          </a:xfrm>
          <a:prstGeom prst="rect">
            <a:avLst/>
          </a:prstGeom>
          <a:solidFill>
            <a:srgbClr val="66CCFF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172075" y="2347301"/>
            <a:ext cx="2952750" cy="466725"/>
          </a:xfrm>
          <a:prstGeom prst="rect">
            <a:avLst/>
          </a:prstGeom>
          <a:solidFill>
            <a:srgbClr val="66CCFF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888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햄스터 로봇의</a:t>
            </a:r>
            <a:r>
              <a:rPr lang="en-US" altLang="ko-KR" b="1" dirty="0"/>
              <a:t> </a:t>
            </a:r>
            <a:r>
              <a:rPr lang="ko-KR" altLang="en-US" b="1" dirty="0"/>
              <a:t>센서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2051" name="Picture 3" descr="https://robomation-shop.co.kr/web/upload/NNEditor/20151222/copy(1450775129)-ED9684EC8AA4ED84B0ED8E98EC9DB4ECA780-final-ED839CEBB894EBA6BFEBAFB8ECA780EC9B9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99" b="7908"/>
          <a:stretch/>
        </p:blipFill>
        <p:spPr bwMode="auto">
          <a:xfrm>
            <a:off x="285750" y="1681162"/>
            <a:ext cx="11868150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5153025" y="2859881"/>
            <a:ext cx="2952750" cy="466725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8401050" y="2336688"/>
            <a:ext cx="2952750" cy="466725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401050" y="3405300"/>
            <a:ext cx="2952750" cy="466725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401050" y="2877121"/>
            <a:ext cx="2952750" cy="466725"/>
          </a:xfrm>
          <a:prstGeom prst="rect">
            <a:avLst/>
          </a:prstGeom>
          <a:solidFill>
            <a:srgbClr val="66CCFF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8401050" y="3976130"/>
            <a:ext cx="2952750" cy="466725"/>
          </a:xfrm>
          <a:prstGeom prst="rect">
            <a:avLst/>
          </a:prstGeom>
          <a:solidFill>
            <a:srgbClr val="66CCFF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172075" y="2347301"/>
            <a:ext cx="2952750" cy="466725"/>
          </a:xfrm>
          <a:prstGeom prst="rect">
            <a:avLst/>
          </a:prstGeom>
          <a:solidFill>
            <a:srgbClr val="66CCFF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172075" y="3412025"/>
            <a:ext cx="2952750" cy="466725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153025" y="3924605"/>
            <a:ext cx="2952750" cy="466725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00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46418" y="3122329"/>
            <a:ext cx="3851564" cy="613341"/>
          </a:xfrm>
        </p:spPr>
        <p:txBody>
          <a:bodyPr/>
          <a:lstStyle/>
          <a:p>
            <a:r>
              <a:rPr lang="ko-KR" altLang="en-US" dirty="0"/>
              <a:t>아이스 </a:t>
            </a:r>
            <a:r>
              <a:rPr lang="ko-KR" altLang="en-US" dirty="0" err="1"/>
              <a:t>브레이킹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1638" y="1390618"/>
            <a:ext cx="10515600" cy="5070364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720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햄스터 로봇의</a:t>
            </a:r>
            <a:r>
              <a:rPr lang="en-US" altLang="ko-KR" b="1" dirty="0"/>
              <a:t> </a:t>
            </a:r>
            <a:r>
              <a:rPr lang="ko-KR" altLang="en-US" b="1" dirty="0"/>
              <a:t>센서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2051" name="Picture 3" descr="https://robomation-shop.co.kr/web/upload/NNEditor/20151222/copy(1450775129)-ED9684EC8AA4ED84B0ED8E98EC9DB4ECA780-final-ED839CEBB894EBA6BFEBAFB8ECA780EC9B9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4" t="81148" r="64205" b="7908"/>
          <a:stretch/>
        </p:blipFill>
        <p:spPr bwMode="auto">
          <a:xfrm>
            <a:off x="1143000" y="2152650"/>
            <a:ext cx="33909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84850" y="1681162"/>
            <a:ext cx="64833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/>
              <a:t>DC </a:t>
            </a:r>
            <a:r>
              <a:rPr lang="ko-KR" altLang="en-US" sz="1600" b="1" dirty="0"/>
              <a:t>모터 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en-US" sz="1600" dirty="0"/>
              <a:t>전진</a:t>
            </a:r>
            <a:r>
              <a:rPr lang="en-US" altLang="ko-KR" sz="1600" dirty="0"/>
              <a:t>, </a:t>
            </a:r>
            <a:r>
              <a:rPr lang="ko-KR" altLang="en-US" sz="1600" dirty="0"/>
              <a:t>후진</a:t>
            </a:r>
            <a:r>
              <a:rPr lang="en-US" altLang="ko-KR" sz="1600" dirty="0"/>
              <a:t>, </a:t>
            </a:r>
            <a:r>
              <a:rPr lang="ko-KR" altLang="en-US" sz="1600" dirty="0"/>
              <a:t>회전</a:t>
            </a:r>
            <a:r>
              <a:rPr lang="en-US" altLang="ko-KR" sz="1600" dirty="0"/>
              <a:t>, </a:t>
            </a:r>
            <a:r>
              <a:rPr lang="ko-KR" altLang="en-US" sz="1600" dirty="0"/>
              <a:t>오른쪽</a:t>
            </a:r>
            <a:r>
              <a:rPr lang="en-US" altLang="ko-KR" sz="1600" dirty="0"/>
              <a:t>, </a:t>
            </a:r>
            <a:r>
              <a:rPr lang="ko-KR" altLang="en-US" sz="1600" dirty="0"/>
              <a:t>왼쪽</a:t>
            </a:r>
            <a:br>
              <a:rPr lang="en-US" altLang="ko-KR" sz="1600" dirty="0"/>
            </a:br>
            <a:r>
              <a:rPr lang="en-US" altLang="ko-KR" sz="1600" b="1" dirty="0"/>
              <a:t>7</a:t>
            </a:r>
            <a:r>
              <a:rPr lang="ko-KR" altLang="en-US" sz="1600" b="1" dirty="0"/>
              <a:t>가지 색의 </a:t>
            </a:r>
            <a:r>
              <a:rPr lang="en-US" altLang="ko-KR" sz="1600" b="1" dirty="0"/>
              <a:t>LED : </a:t>
            </a:r>
            <a:r>
              <a:rPr lang="en-US" altLang="ko-KR" sz="1600" dirty="0"/>
              <a:t>7</a:t>
            </a:r>
            <a:r>
              <a:rPr lang="ko-KR" altLang="en-US" sz="1600" dirty="0"/>
              <a:t>가지 색으로</a:t>
            </a:r>
            <a:r>
              <a:rPr lang="en-US" altLang="ko-KR" sz="1600" dirty="0"/>
              <a:t> </a:t>
            </a:r>
            <a:r>
              <a:rPr lang="ko-KR" altLang="en-US" sz="1600" dirty="0"/>
              <a:t>왼쪽</a:t>
            </a:r>
            <a:r>
              <a:rPr lang="en-US" altLang="ko-KR" sz="1600" dirty="0"/>
              <a:t>, </a:t>
            </a:r>
            <a:r>
              <a:rPr lang="ko-KR" altLang="en-US" sz="1600" dirty="0"/>
              <a:t>오른쪽 </a:t>
            </a:r>
            <a:r>
              <a:rPr lang="en-US" altLang="ko-KR" sz="1600" dirty="0"/>
              <a:t>2</a:t>
            </a:r>
            <a:r>
              <a:rPr lang="ko-KR" altLang="en-US" sz="1600" dirty="0"/>
              <a:t>개의 </a:t>
            </a:r>
            <a:r>
              <a:rPr lang="en-US" altLang="ko-KR" sz="1600" dirty="0"/>
              <a:t>LED </a:t>
            </a:r>
            <a:r>
              <a:rPr lang="ko-KR" altLang="en-US" sz="1600" dirty="0"/>
              <a:t>램프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b="1" dirty="0" err="1"/>
              <a:t>피에조</a:t>
            </a:r>
            <a:r>
              <a:rPr lang="ko-KR" altLang="en-US" sz="1600" b="1" dirty="0"/>
              <a:t> 스피커 </a:t>
            </a:r>
            <a:r>
              <a:rPr lang="en-US" altLang="ko-KR" sz="1600" b="1" dirty="0"/>
              <a:t>:</a:t>
            </a:r>
            <a:r>
              <a:rPr lang="en-US" altLang="ko-KR" sz="1600" dirty="0"/>
              <a:t> </a:t>
            </a:r>
            <a:r>
              <a:rPr lang="ko-KR" altLang="en-US" sz="1600" dirty="0"/>
              <a:t>소리를 낼 수 있는 스피커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b="1" dirty="0"/>
              <a:t>바닥 센서 </a:t>
            </a:r>
            <a:r>
              <a:rPr lang="en-US" altLang="ko-KR" sz="1600" b="1" dirty="0"/>
              <a:t>: </a:t>
            </a:r>
            <a:r>
              <a:rPr lang="ko-KR" altLang="en-US" sz="1600" dirty="0"/>
              <a:t>바닥 </a:t>
            </a:r>
            <a:r>
              <a:rPr lang="ko-KR" altLang="en-US" sz="1600" dirty="0" err="1"/>
              <a:t>감지용</a:t>
            </a:r>
            <a:r>
              <a:rPr lang="ko-KR" altLang="en-US" sz="1600" dirty="0"/>
              <a:t> 적외선 센서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b="1" dirty="0"/>
              <a:t>전방 거리 센서 </a:t>
            </a:r>
            <a:r>
              <a:rPr lang="en-US" altLang="ko-KR" sz="1600" b="1" dirty="0"/>
              <a:t>: </a:t>
            </a:r>
            <a:r>
              <a:rPr lang="ko-KR" altLang="en-US" sz="1600" dirty="0"/>
              <a:t>전방 물체 </a:t>
            </a:r>
            <a:r>
              <a:rPr lang="ko-KR" altLang="en-US" sz="1600" dirty="0" err="1"/>
              <a:t>감지용</a:t>
            </a:r>
            <a:r>
              <a:rPr lang="ko-KR" altLang="en-US" sz="1600" dirty="0"/>
              <a:t> 적외선 센서</a:t>
            </a:r>
            <a:r>
              <a:rPr lang="en-US" altLang="ko-KR" sz="1600" dirty="0"/>
              <a:t>(</a:t>
            </a:r>
            <a:r>
              <a:rPr lang="en-US" altLang="ko-KR" dirty="0"/>
              <a:t>1 ~ 30cm</a:t>
            </a:r>
            <a:r>
              <a:rPr lang="en-US" altLang="ko-KR" sz="1600" dirty="0"/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600" b="1" dirty="0"/>
              <a:t>조도 센서 </a:t>
            </a:r>
            <a:r>
              <a:rPr lang="en-US" altLang="ko-KR" sz="1600" b="1" dirty="0"/>
              <a:t>: </a:t>
            </a:r>
            <a:r>
              <a:rPr lang="ko-KR" altLang="en-US" sz="1600" dirty="0"/>
              <a:t>주변의 밝기를 측정하는 센서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ko-KR" altLang="en-US" sz="1600" b="1" dirty="0"/>
              <a:t>내부 온도 센서 </a:t>
            </a:r>
            <a:r>
              <a:rPr lang="en-US" altLang="ko-KR" sz="1600" b="1" dirty="0"/>
              <a:t>: </a:t>
            </a:r>
            <a:r>
              <a:rPr lang="ko-KR" altLang="en-US" sz="1600" dirty="0"/>
              <a:t>내부 온도를 측정하는 센서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3</a:t>
            </a:r>
            <a:r>
              <a:rPr lang="ko-KR" altLang="en-US" sz="1600" b="1" dirty="0"/>
              <a:t>축 가속도 센서 </a:t>
            </a:r>
            <a:r>
              <a:rPr lang="en-US" altLang="ko-KR" sz="1600" b="1" dirty="0"/>
              <a:t>: </a:t>
            </a:r>
            <a:r>
              <a:rPr lang="ko-KR" altLang="en-US" sz="1600" dirty="0"/>
              <a:t>로봇의 움직임 감지를 할 수 있는 센서</a:t>
            </a:r>
          </a:p>
        </p:txBody>
      </p:sp>
    </p:spTree>
    <p:extLst>
      <p:ext uri="{BB962C8B-B14F-4D97-AF65-F5344CB8AC3E}">
        <p14:creationId xmlns:p14="http://schemas.microsoft.com/office/powerpoint/2010/main" val="147625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햄스터 로봇 </a:t>
            </a:r>
            <a:r>
              <a:rPr lang="ko-KR" altLang="en-US" b="1" dirty="0" err="1"/>
              <a:t>구성품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96" t="7008" r="33135" b="9633"/>
          <a:stretch/>
        </p:blipFill>
        <p:spPr>
          <a:xfrm rot="16200000">
            <a:off x="3865083" y="124922"/>
            <a:ext cx="4379288" cy="74231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5200" y="5182764"/>
            <a:ext cx="135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충전 케이블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21325" y="4080516"/>
            <a:ext cx="135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햄스터 로봇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43774" y="4080516"/>
            <a:ext cx="135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USB</a:t>
            </a:r>
            <a:r>
              <a:rPr lang="ko-KR" altLang="en-US" sz="1400" b="1" dirty="0"/>
              <a:t>동글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6911" y="1192061"/>
            <a:ext cx="353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햄스터 로봇 충전을 해주세요</a:t>
            </a:r>
            <a:r>
              <a:rPr lang="en-US" altLang="ko-KR" b="1" dirty="0">
                <a:solidFill>
                  <a:srgbClr val="C00000"/>
                </a:solidFill>
              </a:rPr>
              <a:t>!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프로그래밍 언어 동작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8463128" y="1574594"/>
            <a:ext cx="1785015" cy="1786181"/>
            <a:chOff x="8658494" y="2791115"/>
            <a:chExt cx="1785015" cy="1786181"/>
          </a:xfrm>
        </p:grpSpPr>
        <p:pic>
          <p:nvPicPr>
            <p:cNvPr id="18" name="Picture 10" descr="Sosmoo (sosmoo6975) - 프로필 | Pinterest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11093" r="3333" b="10625"/>
            <a:stretch/>
          </p:blipFill>
          <p:spPr bwMode="auto">
            <a:xfrm>
              <a:off x="8848725" y="2791115"/>
              <a:ext cx="1594784" cy="136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494" y="3691058"/>
              <a:ext cx="886238" cy="886238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2264996" y="1546487"/>
            <a:ext cx="1571932" cy="1814288"/>
            <a:chOff x="1771343" y="2657474"/>
            <a:chExt cx="1571932" cy="1814288"/>
          </a:xfrm>
        </p:grpSpPr>
        <p:pic>
          <p:nvPicPr>
            <p:cNvPr id="21" name="Picture 8" descr="사람 일러스트 아이콘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6" t="13403" r="21947" b="13403"/>
            <a:stretch/>
          </p:blipFill>
          <p:spPr bwMode="auto">
            <a:xfrm>
              <a:off x="2028824" y="2657474"/>
              <a:ext cx="1314451" cy="154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343" y="3472844"/>
              <a:ext cx="998918" cy="998918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355504" y="3244574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한국인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79444" y="3279432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미국인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5192385" y="1444281"/>
            <a:ext cx="1835150" cy="2108071"/>
            <a:chOff x="5192385" y="1444281"/>
            <a:chExt cx="1835150" cy="2108071"/>
          </a:xfrm>
        </p:grpSpPr>
        <p:pic>
          <p:nvPicPr>
            <p:cNvPr id="29" name="Picture 6" descr="화신,사람,아이콘,벡터,납작한,얼굴,업무,상인,집합,사람,삽화,여자,분리,사람,디자인,남자,사람,머리,문자,여자,단면,기호,그래픽,사용자,표지,화신,스타일,사무실,남자,웹,통신,사회,사장,젊은,머리,초상화,만화,인터넷,일을,미디어,팀,여자,배경,양복,현대,히피,넥타  ...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385" y="1444281"/>
              <a:ext cx="1835150" cy="1835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5387221" y="3244575"/>
              <a:ext cx="1542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+mj-lt"/>
                </a:rPr>
                <a:t>통역사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598117" y="2230231"/>
            <a:ext cx="97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한국어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174474" y="2230231"/>
            <a:ext cx="97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영어</a:t>
            </a:r>
          </a:p>
        </p:txBody>
      </p:sp>
    </p:spTree>
    <p:extLst>
      <p:ext uri="{BB962C8B-B14F-4D97-AF65-F5344CB8AC3E}">
        <p14:creationId xmlns:p14="http://schemas.microsoft.com/office/powerpoint/2010/main" val="126092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프로그래밍 언어 동작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463128" y="1574594"/>
            <a:ext cx="1785015" cy="1786181"/>
            <a:chOff x="8658494" y="2791115"/>
            <a:chExt cx="1785015" cy="1786181"/>
          </a:xfrm>
        </p:grpSpPr>
        <p:pic>
          <p:nvPicPr>
            <p:cNvPr id="20" name="Picture 10" descr="Sosmoo (sosmoo6975) - 프로필 | Pinterest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11093" r="3333" b="10625"/>
            <a:stretch/>
          </p:blipFill>
          <p:spPr bwMode="auto">
            <a:xfrm>
              <a:off x="8848725" y="2791115"/>
              <a:ext cx="1594784" cy="136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494" y="3691058"/>
              <a:ext cx="886238" cy="886238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2264996" y="1546487"/>
            <a:ext cx="1571932" cy="1814288"/>
            <a:chOff x="1771343" y="2657474"/>
            <a:chExt cx="1571932" cy="1814288"/>
          </a:xfrm>
        </p:grpSpPr>
        <p:pic>
          <p:nvPicPr>
            <p:cNvPr id="23" name="Picture 8" descr="사람 일러스트 아이콘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6" t="13403" r="21947" b="13403"/>
            <a:stretch/>
          </p:blipFill>
          <p:spPr bwMode="auto">
            <a:xfrm>
              <a:off x="2028824" y="2657474"/>
              <a:ext cx="1314451" cy="154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343" y="3472844"/>
              <a:ext cx="998918" cy="998918"/>
            </a:xfrm>
            <a:prstGeom prst="rect">
              <a:avLst/>
            </a:prstGeom>
          </p:spPr>
        </p:pic>
      </p:grpSp>
      <p:pic>
        <p:nvPicPr>
          <p:cNvPr id="25" name="Picture 6" descr="화신,사람,아이콘,벡터,납작한,얼굴,업무,상인,집합,사람,삽화,여자,분리,사람,디자인,남자,사람,머리,문자,여자,단면,기호,그래픽,사용자,표지,화신,스타일,사무실,남자,웹,통신,사회,사장,젊은,머리,초상화,만화,인터넷,일을,미디어,팀,여자,배경,양복,현대,히피,넥타 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85" y="1444281"/>
            <a:ext cx="1835150" cy="183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87221" y="3244575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통역사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5504" y="3244574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한국인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79444" y="3279432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미국인</a:t>
            </a:r>
          </a:p>
        </p:txBody>
      </p:sp>
      <p:pic>
        <p:nvPicPr>
          <p:cNvPr id="29" name="Picture 8" descr="사람 일러스트 아이콘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03" r="21947" b="13403"/>
          <a:stretch/>
        </p:blipFill>
        <p:spPr bwMode="auto">
          <a:xfrm>
            <a:off x="2522477" y="4234685"/>
            <a:ext cx="1314451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컴퓨터 - 무료 컴퓨터개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98" y="4197435"/>
            <a:ext cx="1471866" cy="147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2355504" y="5669572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사람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40744" y="5669301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기계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34602" y="4848738"/>
            <a:ext cx="97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언어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75415" y="4845321"/>
            <a:ext cx="97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기계어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96453" y="5073516"/>
            <a:ext cx="110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010010110…</a:t>
            </a:r>
            <a:endParaRPr lang="ko-KR" altLang="en-US" sz="1200" dirty="0"/>
          </a:p>
        </p:txBody>
      </p:sp>
      <p:sp>
        <p:nvSpPr>
          <p:cNvPr id="37" name="아래쪽 화살표 36"/>
          <p:cNvSpPr/>
          <p:nvPr/>
        </p:nvSpPr>
        <p:spPr>
          <a:xfrm rot="16200000">
            <a:off x="6195663" y="2838929"/>
            <a:ext cx="400050" cy="4429823"/>
          </a:xfrm>
          <a:prstGeom prst="downArrow">
            <a:avLst>
              <a:gd name="adj1" fmla="val 45238"/>
              <a:gd name="adj2" fmla="val 1023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810660" y="4452212"/>
            <a:ext cx="639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FF0000"/>
                </a:solidFill>
              </a:rPr>
              <a:t>?</a:t>
            </a:r>
            <a:endParaRPr lang="ko-KR" alt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6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프로그래밍 언어 동작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463128" y="1574594"/>
            <a:ext cx="1785015" cy="1786181"/>
            <a:chOff x="8658494" y="2791115"/>
            <a:chExt cx="1785015" cy="1786181"/>
          </a:xfrm>
        </p:grpSpPr>
        <p:pic>
          <p:nvPicPr>
            <p:cNvPr id="20" name="Picture 10" descr="Sosmoo (sosmoo6975) - 프로필 | Pinterest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11093" r="3333" b="10625"/>
            <a:stretch/>
          </p:blipFill>
          <p:spPr bwMode="auto">
            <a:xfrm>
              <a:off x="8848725" y="2791115"/>
              <a:ext cx="1594784" cy="136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494" y="3691058"/>
              <a:ext cx="886238" cy="886238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2264996" y="1546487"/>
            <a:ext cx="1571932" cy="1814288"/>
            <a:chOff x="1771343" y="2657474"/>
            <a:chExt cx="1571932" cy="1814288"/>
          </a:xfrm>
        </p:grpSpPr>
        <p:pic>
          <p:nvPicPr>
            <p:cNvPr id="23" name="Picture 8" descr="사람 일러스트 아이콘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6" t="13403" r="21947" b="13403"/>
            <a:stretch/>
          </p:blipFill>
          <p:spPr bwMode="auto">
            <a:xfrm>
              <a:off x="2028824" y="2657474"/>
              <a:ext cx="1314451" cy="154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343" y="3472844"/>
              <a:ext cx="998918" cy="998918"/>
            </a:xfrm>
            <a:prstGeom prst="rect">
              <a:avLst/>
            </a:prstGeom>
          </p:spPr>
        </p:pic>
      </p:grpSp>
      <p:pic>
        <p:nvPicPr>
          <p:cNvPr id="25" name="Picture 6" descr="화신,사람,아이콘,벡터,납작한,얼굴,업무,상인,집합,사람,삽화,여자,분리,사람,디자인,남자,사람,머리,문자,여자,단면,기호,그래픽,사용자,표지,화신,스타일,사무실,남자,웹,통신,사회,사장,젊은,머리,초상화,만화,인터넷,일을,미디어,팀,여자,배경,양복,현대,히피,넥타 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85" y="1444281"/>
            <a:ext cx="1835150" cy="183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87221" y="3244575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통역사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5504" y="3244574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한국인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79444" y="3279432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미국인</a:t>
            </a:r>
          </a:p>
        </p:txBody>
      </p:sp>
      <p:pic>
        <p:nvPicPr>
          <p:cNvPr id="32" name="Picture 8" descr="사람 일러스트 아이콘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03" r="21947" b="13403"/>
          <a:stretch/>
        </p:blipFill>
        <p:spPr bwMode="auto">
          <a:xfrm>
            <a:off x="2522477" y="4234685"/>
            <a:ext cx="1314451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컴퓨터 - 무료 컴퓨터개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98" y="4197435"/>
            <a:ext cx="1471866" cy="147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355504" y="5669572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사람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640744" y="5669301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기계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34602" y="4848738"/>
            <a:ext cx="97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언어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75415" y="4845321"/>
            <a:ext cx="97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기계어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496453" y="5073516"/>
            <a:ext cx="110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010010110…</a:t>
            </a:r>
            <a:endParaRPr lang="ko-KR" altLang="en-US" sz="1200" dirty="0"/>
          </a:p>
        </p:txBody>
      </p:sp>
      <p:sp>
        <p:nvSpPr>
          <p:cNvPr id="41" name="아래쪽 화살표 40"/>
          <p:cNvSpPr/>
          <p:nvPr/>
        </p:nvSpPr>
        <p:spPr>
          <a:xfrm rot="16200000">
            <a:off x="6195663" y="2838929"/>
            <a:ext cx="400050" cy="4429823"/>
          </a:xfrm>
          <a:prstGeom prst="downArrow">
            <a:avLst>
              <a:gd name="adj1" fmla="val 45238"/>
              <a:gd name="adj2" fmla="val 1023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940520" y="4756560"/>
            <a:ext cx="2700176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인터프리터</a:t>
            </a:r>
          </a:p>
        </p:txBody>
      </p:sp>
    </p:spTree>
    <p:extLst>
      <p:ext uri="{BB962C8B-B14F-4D97-AF65-F5344CB8AC3E}">
        <p14:creationId xmlns:p14="http://schemas.microsoft.com/office/powerpoint/2010/main" val="24672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프로그래밍 언어 동작 원리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25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8463128" y="1574594"/>
            <a:ext cx="1785015" cy="1786181"/>
            <a:chOff x="8658494" y="2791115"/>
            <a:chExt cx="1785015" cy="1786181"/>
          </a:xfrm>
        </p:grpSpPr>
        <p:pic>
          <p:nvPicPr>
            <p:cNvPr id="20" name="Picture 10" descr="Sosmoo (sosmoo6975) - 프로필 | Pinteres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4" t="11093" r="3333" b="10625"/>
            <a:stretch/>
          </p:blipFill>
          <p:spPr bwMode="auto">
            <a:xfrm>
              <a:off x="8848725" y="2791115"/>
              <a:ext cx="1594784" cy="1363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8494" y="3691058"/>
              <a:ext cx="886238" cy="886238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2264996" y="1546487"/>
            <a:ext cx="1571932" cy="1814288"/>
            <a:chOff x="1771343" y="2657474"/>
            <a:chExt cx="1571932" cy="1814288"/>
          </a:xfrm>
        </p:grpSpPr>
        <p:pic>
          <p:nvPicPr>
            <p:cNvPr id="23" name="Picture 8" descr="사람 일러스트 아이콘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66" t="13403" r="21947" b="13403"/>
            <a:stretch/>
          </p:blipFill>
          <p:spPr bwMode="auto">
            <a:xfrm>
              <a:off x="2028824" y="2657474"/>
              <a:ext cx="1314451" cy="1543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343" y="3472844"/>
              <a:ext cx="998918" cy="998918"/>
            </a:xfrm>
            <a:prstGeom prst="rect">
              <a:avLst/>
            </a:prstGeom>
          </p:spPr>
        </p:pic>
      </p:grpSp>
      <p:pic>
        <p:nvPicPr>
          <p:cNvPr id="25" name="Picture 6" descr="화신,사람,아이콘,벡터,납작한,얼굴,업무,상인,집합,사람,삽화,여자,분리,사람,디자인,남자,사람,머리,문자,여자,단면,기호,그래픽,사용자,표지,화신,스타일,사무실,남자,웹,통신,사회,사장,젊은,머리,초상화,만화,인터넷,일을,미디어,팀,여자,배경,양복,현대,히피,넥타 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385" y="1444281"/>
            <a:ext cx="1835150" cy="183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387221" y="3244575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통역사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5504" y="3244574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한국인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79444" y="3279432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미국인</a:t>
            </a:r>
          </a:p>
        </p:txBody>
      </p:sp>
      <p:pic>
        <p:nvPicPr>
          <p:cNvPr id="32" name="Picture 8" descr="사람 일러스트 아이콘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03" r="21947" b="13403"/>
          <a:stretch/>
        </p:blipFill>
        <p:spPr bwMode="auto">
          <a:xfrm>
            <a:off x="2522477" y="4234685"/>
            <a:ext cx="1314451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컴퓨터 - 무료 컴퓨터개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98" y="4197435"/>
            <a:ext cx="1471866" cy="147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355504" y="5669572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사람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640744" y="5669301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기계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34602" y="4848738"/>
            <a:ext cx="97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언어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75415" y="4845321"/>
            <a:ext cx="97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기계어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496453" y="5073516"/>
            <a:ext cx="110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010010110…</a:t>
            </a:r>
            <a:endParaRPr lang="ko-KR" altLang="en-US" sz="1200" dirty="0"/>
          </a:p>
        </p:txBody>
      </p:sp>
      <p:pic>
        <p:nvPicPr>
          <p:cNvPr id="2050" name="Picture 2" descr="Python] Program 구조 (변수, 메모리) 객체지향 클래스 인터프리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3" y="4210376"/>
            <a:ext cx="1930865" cy="61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. C 프로그래밍 언어는?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63" y="4954682"/>
            <a:ext cx="622437" cy="71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++] 공유체 union 과 구조체 struc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67" y="4973450"/>
            <a:ext cx="593975" cy="66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샵 - 해시넷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75" y="4892056"/>
            <a:ext cx="830514" cy="8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ava 와 jsp 의 관계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34" y="5777736"/>
            <a:ext cx="1405866" cy="8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아래쪽 화살표 28"/>
          <p:cNvSpPr/>
          <p:nvPr/>
        </p:nvSpPr>
        <p:spPr>
          <a:xfrm rot="16200000">
            <a:off x="6195663" y="2838929"/>
            <a:ext cx="400050" cy="4429823"/>
          </a:xfrm>
          <a:prstGeom prst="downArrow">
            <a:avLst>
              <a:gd name="adj1" fmla="val 45238"/>
              <a:gd name="adj2" fmla="val 1023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940520" y="4756560"/>
            <a:ext cx="2700176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FF0000"/>
                </a:solidFill>
              </a:rPr>
              <a:t>인터프리터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40999" y="4057938"/>
            <a:ext cx="2291709" cy="736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00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프로그래밍 언어 동작 원리 </a:t>
            </a:r>
            <a:r>
              <a:rPr lang="en-US" altLang="ko-KR" b="1" dirty="0"/>
              <a:t>– </a:t>
            </a:r>
            <a:r>
              <a:rPr lang="ko-KR" altLang="en-US" b="1" dirty="0"/>
              <a:t>언어의 문법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39" y="2237911"/>
            <a:ext cx="6251961" cy="2807739"/>
          </a:xfrm>
          <a:prstGeom prst="rect">
            <a:avLst/>
          </a:prstGeom>
        </p:spPr>
      </p:pic>
      <p:pic>
        <p:nvPicPr>
          <p:cNvPr id="10242" name="Picture 2" descr="https://blog.kakaocdn.net/dn/cLPrVp/btqPTCVODWe/m83W5eTjKNfqc6OlONgYz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41" y="2146470"/>
            <a:ext cx="5083948" cy="305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9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프로그래밍 언어 동작 원리 </a:t>
            </a:r>
            <a:r>
              <a:rPr lang="en-US" altLang="ko-KR" b="1" dirty="0"/>
              <a:t>– </a:t>
            </a:r>
            <a:r>
              <a:rPr lang="ko-KR" altLang="en-US" b="1" dirty="0"/>
              <a:t>프로그램 언어의 문법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6150" name="Picture 6" descr="https://mblogthumb-phinf.pstatic.net/20160207_101/ahalinux_1454842570206rSXtV_PNG/C%BE%F0%BE%EE_%BD%BA%C5%C3%C0%C7%C0%CC%C7%D8-code.PNG?type=w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/>
          <a:stretch/>
        </p:blipFill>
        <p:spPr bwMode="auto">
          <a:xfrm>
            <a:off x="4829810" y="1908660"/>
            <a:ext cx="3880746" cy="353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yntax highlighting - Wikiped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r="-886"/>
          <a:stretch/>
        </p:blipFill>
        <p:spPr bwMode="auto">
          <a:xfrm>
            <a:off x="8610600" y="1875080"/>
            <a:ext cx="3582279" cy="310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upload.wikimedia.org/wikipedia/commons/thumb/e/e1/Python_add5_syntax.svg/2560px-Python_add5_syntax.sv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15"/>
          <a:stretch/>
        </p:blipFill>
        <p:spPr bwMode="auto">
          <a:xfrm>
            <a:off x="88577" y="1908660"/>
            <a:ext cx="4619313" cy="257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052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마이크로 로봇 동작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8610600" y="3627282"/>
            <a:ext cx="1640515" cy="815582"/>
            <a:chOff x="9953294" y="3090446"/>
            <a:chExt cx="1640515" cy="815582"/>
          </a:xfrm>
        </p:grpSpPr>
        <p:sp>
          <p:nvSpPr>
            <p:cNvPr id="18" name="TextBox 17"/>
            <p:cNvSpPr txBox="1"/>
            <p:nvPr/>
          </p:nvSpPr>
          <p:spPr>
            <a:xfrm>
              <a:off x="9953294" y="3090446"/>
              <a:ext cx="1640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기계어</a:t>
              </a:r>
              <a:r>
                <a:rPr lang="en-US" altLang="ko-KR" sz="1600" dirty="0"/>
                <a:t>(0100…)</a:t>
              </a:r>
              <a:endParaRPr lang="ko-KR" altLang="en-US" sz="1600" dirty="0"/>
            </a:p>
          </p:txBody>
        </p:sp>
        <p:sp>
          <p:nvSpPr>
            <p:cNvPr id="28" name="아래쪽 화살표 27"/>
            <p:cNvSpPr/>
            <p:nvPr/>
          </p:nvSpPr>
          <p:spPr>
            <a:xfrm rot="16200000">
              <a:off x="10430025" y="3102781"/>
              <a:ext cx="400050" cy="1206444"/>
            </a:xfrm>
            <a:prstGeom prst="downArrow">
              <a:avLst>
                <a:gd name="adj1" fmla="val 45238"/>
                <a:gd name="adj2" fmla="val 102381"/>
              </a:avLst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42" name="Picture 18" descr="그림 1-3 프로그램의 번역 과정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" t="7158" b="8042"/>
          <a:stretch/>
        </p:blipFill>
        <p:spPr bwMode="auto">
          <a:xfrm>
            <a:off x="1038341" y="2148581"/>
            <a:ext cx="6043388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Python Logo | Python Software Foundati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9" t="6919" r="12345" b="18696"/>
          <a:stretch/>
        </p:blipFill>
        <p:spPr bwMode="auto">
          <a:xfrm>
            <a:off x="2650624" y="4965896"/>
            <a:ext cx="1252581" cy="41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38341" y="2062716"/>
            <a:ext cx="2342812" cy="1800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697118" y="3319505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통역사</a:t>
            </a:r>
          </a:p>
        </p:txBody>
      </p:sp>
      <p:pic>
        <p:nvPicPr>
          <p:cNvPr id="14" name="Picture 8" descr="사람 일러스트 아이콘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t="13403" r="21947" b="13403"/>
          <a:stretch/>
        </p:blipFill>
        <p:spPr bwMode="auto">
          <a:xfrm>
            <a:off x="2431041" y="2385089"/>
            <a:ext cx="795984" cy="93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051017" y="3320836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사람</a:t>
            </a:r>
          </a:p>
        </p:txBody>
      </p:sp>
      <p:pic>
        <p:nvPicPr>
          <p:cNvPr id="17" name="Picture 2" descr="컴퓨터 - 무료 컴퓨터개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64" y="2385089"/>
            <a:ext cx="894782" cy="8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487713" y="3319505"/>
            <a:ext cx="1542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j-lt"/>
              </a:rPr>
              <a:t>기계</a:t>
            </a:r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4245429" y="1731100"/>
            <a:ext cx="400050" cy="2337076"/>
          </a:xfrm>
          <a:prstGeom prst="downArrow">
            <a:avLst>
              <a:gd name="adj1" fmla="val 45238"/>
              <a:gd name="adj2" fmla="val 1023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6" descr="화신,사람,아이콘,벡터,납작한,얼굴,업무,상인,집합,사람,삽화,여자,분리,사람,디자인,남자,사람,머리,문자,여자,단면,기호,그래픽,사용자,표지,화신,스타일,사무실,남자,웹,통신,사회,사장,젊은,머리,초상화,만화,인터넷,일을,미디어,팀,여자,배경,양복,현대,히피,넥타 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64" y="2359183"/>
            <a:ext cx="960321" cy="96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78"/>
          <a:stretch/>
        </p:blipFill>
        <p:spPr>
          <a:xfrm>
            <a:off x="485074" y="1680512"/>
            <a:ext cx="7676476" cy="516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44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마이크로 로봇 동작 원리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5137488" y="3064988"/>
            <a:ext cx="2280400" cy="1357090"/>
            <a:chOff x="5831990" y="2669251"/>
            <a:chExt cx="2280400" cy="1357090"/>
          </a:xfrm>
        </p:grpSpPr>
        <p:pic>
          <p:nvPicPr>
            <p:cNvPr id="7" name="Picture 3" descr="G:\프로젝트\햄스터\사진 및 그림\동글_탑뷰.png외_3개\동글_이미지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990" y="2869759"/>
              <a:ext cx="1672314" cy="115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블루투스 아이콘 로고 - Pixabay의 무료 벡터 그래픽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9875" y="2719905"/>
              <a:ext cx="362493" cy="552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블루투스 - 무료 멀티미디어개 아이콘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91" t="33516" b="34397"/>
            <a:stretch/>
          </p:blipFill>
          <p:spPr bwMode="auto">
            <a:xfrm>
              <a:off x="7645270" y="2669251"/>
              <a:ext cx="467120" cy="654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9352725" y="3064988"/>
            <a:ext cx="2277686" cy="1590680"/>
            <a:chOff x="8761830" y="2598068"/>
            <a:chExt cx="2277686" cy="1590680"/>
          </a:xfrm>
        </p:grpSpPr>
        <p:pic>
          <p:nvPicPr>
            <p:cNvPr id="1034" name="Picture 10" descr="블루투스 - 무료 멀티미디어개 아이콘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06" r="75989" b="34027"/>
            <a:stretch/>
          </p:blipFill>
          <p:spPr bwMode="auto">
            <a:xfrm>
              <a:off x="8761830" y="2598068"/>
              <a:ext cx="501994" cy="712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D:\프로젝트\햄스터\햄스터 스쿨\그림\햄스터-오렌지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198" y="2677485"/>
              <a:ext cx="1616318" cy="1511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블루투스 아이콘 로고 - Pixabay의 무료 벡터 그래픽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6726" y="2668596"/>
              <a:ext cx="362493" cy="552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3886103" y="3013469"/>
            <a:ext cx="1640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기계어</a:t>
            </a:r>
            <a:r>
              <a:rPr lang="en-US" altLang="ko-KR" sz="1600" dirty="0"/>
              <a:t>(0100…)</a:t>
            </a:r>
            <a:endParaRPr lang="ko-KR" altLang="en-US" sz="1600" dirty="0"/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4362834" y="3025804"/>
            <a:ext cx="400050" cy="1206444"/>
          </a:xfrm>
          <a:prstGeom prst="downArrow">
            <a:avLst>
              <a:gd name="adj1" fmla="val 45238"/>
              <a:gd name="adj2" fmla="val 10238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80199" y="3012724"/>
            <a:ext cx="1640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기계어</a:t>
            </a:r>
            <a:r>
              <a:rPr lang="en-US" altLang="ko-KR" sz="1600" dirty="0"/>
              <a:t>(0100…)</a:t>
            </a:r>
            <a:endParaRPr lang="ko-KR" altLang="en-US" sz="1600" dirty="0"/>
          </a:p>
        </p:txBody>
      </p:sp>
      <p:sp>
        <p:nvSpPr>
          <p:cNvPr id="25" name="아래쪽 화살표 24"/>
          <p:cNvSpPr/>
          <p:nvPr/>
        </p:nvSpPr>
        <p:spPr>
          <a:xfrm rot="16200000">
            <a:off x="8056930" y="3025059"/>
            <a:ext cx="400050" cy="1206444"/>
          </a:xfrm>
          <a:prstGeom prst="downArrow">
            <a:avLst>
              <a:gd name="adj1" fmla="val 45238"/>
              <a:gd name="adj2" fmla="val 102381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67" y="2764530"/>
            <a:ext cx="2105322" cy="1891138"/>
          </a:xfrm>
          <a:prstGeom prst="rect">
            <a:avLst/>
          </a:prstGeom>
        </p:spPr>
      </p:pic>
      <p:pic>
        <p:nvPicPr>
          <p:cNvPr id="1036" name="Picture 12" descr="The Python Logo | Python Software Foundation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9" t="6919" r="12345" b="18696"/>
          <a:stretch/>
        </p:blipFill>
        <p:spPr bwMode="auto">
          <a:xfrm>
            <a:off x="1668953" y="3234824"/>
            <a:ext cx="1252581" cy="41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544552">
            <a:off x="2917178" y="3149912"/>
            <a:ext cx="476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?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22" name="직각 삼각형 21"/>
          <p:cNvSpPr/>
          <p:nvPr/>
        </p:nvSpPr>
        <p:spPr>
          <a:xfrm>
            <a:off x="0" y="6036906"/>
            <a:ext cx="718457" cy="82109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0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78" indent="-457178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프로그래밍이 가능한 마이크로 로봇을 이용하여 코딩을 통해 로봇을 제어한다</a:t>
            </a:r>
            <a:r>
              <a:rPr lang="en-US" altLang="ko-KR" dirty="0"/>
              <a:t>.</a:t>
            </a:r>
          </a:p>
          <a:p>
            <a:pPr marL="457178" indent="-457178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로봇 제어에 필요한 프로그래밍 문법과 구조를 이해한다</a:t>
            </a:r>
            <a:r>
              <a:rPr lang="en-US" altLang="ko-KR" dirty="0"/>
              <a:t>.</a:t>
            </a:r>
          </a:p>
          <a:p>
            <a:pPr marL="457178" indent="-457178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마이크로 로봇 내 각종 센서들의 동작 방법을 학습한다</a:t>
            </a:r>
            <a:r>
              <a:rPr lang="en-US" altLang="ko-KR" dirty="0"/>
              <a:t>.</a:t>
            </a:r>
          </a:p>
          <a:p>
            <a:pPr marL="457178" indent="-457178">
              <a:lnSpc>
                <a:spcPct val="250000"/>
              </a:lnSpc>
              <a:buFont typeface="+mj-lt"/>
              <a:buAutoNum type="arabicPeriod"/>
            </a:pPr>
            <a:r>
              <a:rPr lang="ko-KR" altLang="en-US" dirty="0"/>
              <a:t>제시한 주제에 대해 센서 및 모터를 포함한 로봇의 동작을 스스로 코딩한다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318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r>
              <a:rPr lang="ko-KR" altLang="en-US" b="1" dirty="0"/>
              <a:t>설치 순서</a:t>
            </a:r>
            <a:endParaRPr lang="en-US" altLang="ko-KR" b="1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/>
              <a:t>USB </a:t>
            </a:r>
            <a:r>
              <a:rPr lang="ko-KR" altLang="en-US" b="1" dirty="0"/>
              <a:t>동글 드라이버 설치</a:t>
            </a:r>
            <a:r>
              <a:rPr lang="en-US" altLang="ko-KR" b="1" dirty="0"/>
              <a:t>(cp2102)</a:t>
            </a:r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컴퓨터와 햄스터 로봇이 통신하기 위한 통신 모듈</a:t>
            </a:r>
            <a:endParaRPr lang="en-US" altLang="ko-KR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/>
              <a:t>Mu Editor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python</a:t>
            </a:r>
            <a:r>
              <a:rPr lang="ko-KR" altLang="en-US" dirty="0"/>
              <a:t> 코딩 환경</a:t>
            </a:r>
            <a:endParaRPr lang="en-US" altLang="ko-KR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 err="1"/>
              <a:t>MuEditor</a:t>
            </a:r>
            <a:r>
              <a:rPr lang="ko-KR" altLang="en-US" b="1" dirty="0"/>
              <a:t>에 </a:t>
            </a:r>
            <a:r>
              <a:rPr lang="en-US" altLang="ko-KR" b="1" dirty="0"/>
              <a:t>roboid </a:t>
            </a:r>
            <a:r>
              <a:rPr lang="ko-KR" altLang="en-US" b="1" dirty="0"/>
              <a:t>패키지 설치</a:t>
            </a:r>
            <a:endParaRPr lang="en-US" altLang="ko-KR" b="1" dirty="0"/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햄스터 로봇을 </a:t>
            </a:r>
            <a:r>
              <a:rPr lang="en-US" altLang="ko-KR" dirty="0"/>
              <a:t>python</a:t>
            </a:r>
            <a:r>
              <a:rPr lang="ko-KR" altLang="en-US" dirty="0"/>
              <a:t>으로 제어하기 위한 라이브러리 다운</a:t>
            </a:r>
            <a:endParaRPr lang="en-US" altLang="ko-KR" dirty="0"/>
          </a:p>
          <a:p>
            <a:pPr lvl="2">
              <a:lnSpc>
                <a:spcPct val="200000"/>
              </a:lnSpc>
              <a:buAutoNum type="arabicPeriod"/>
            </a:pPr>
            <a:endParaRPr lang="en-US" altLang="ko-KR" dirty="0"/>
          </a:p>
          <a:p>
            <a:pPr lvl="1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385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r>
              <a:rPr lang="ko-KR" altLang="en-US" b="1" dirty="0"/>
              <a:t>설치 순서</a:t>
            </a:r>
            <a:endParaRPr lang="en-US" altLang="ko-KR" b="1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C00000"/>
                </a:solidFill>
              </a:rPr>
              <a:t>USB </a:t>
            </a:r>
            <a:r>
              <a:rPr lang="ko-KR" altLang="en-US" b="1" dirty="0">
                <a:solidFill>
                  <a:srgbClr val="C00000"/>
                </a:solidFill>
              </a:rPr>
              <a:t>동글 드라이버 설치</a:t>
            </a:r>
            <a:r>
              <a:rPr lang="en-US" altLang="ko-KR" b="1" dirty="0">
                <a:solidFill>
                  <a:srgbClr val="C00000"/>
                </a:solidFill>
              </a:rPr>
              <a:t>(cp2102)</a:t>
            </a:r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컴퓨터와 햄스터 로봇이 통신하기 위한 통신 모듈</a:t>
            </a:r>
            <a:endParaRPr lang="en-US" altLang="ko-KR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/>
              <a:t>Mu Editor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python</a:t>
            </a:r>
            <a:r>
              <a:rPr lang="ko-KR" altLang="en-US" dirty="0"/>
              <a:t> 코딩 환경</a:t>
            </a:r>
            <a:endParaRPr lang="en-US" altLang="ko-KR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 err="1"/>
              <a:t>MuEditor</a:t>
            </a:r>
            <a:r>
              <a:rPr lang="ko-KR" altLang="en-US" b="1" dirty="0"/>
              <a:t>에 </a:t>
            </a:r>
            <a:r>
              <a:rPr lang="en-US" altLang="ko-KR" b="1" dirty="0"/>
              <a:t>roboid </a:t>
            </a:r>
            <a:r>
              <a:rPr lang="ko-KR" altLang="en-US" b="1" dirty="0"/>
              <a:t>패키지 설치</a:t>
            </a:r>
            <a:endParaRPr lang="en-US" altLang="ko-KR" b="1" dirty="0"/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햄스터 로봇을 </a:t>
            </a:r>
            <a:r>
              <a:rPr lang="en-US" altLang="ko-KR" dirty="0"/>
              <a:t>python</a:t>
            </a:r>
            <a:r>
              <a:rPr lang="ko-KR" altLang="en-US" dirty="0"/>
              <a:t>으로 제어하기 위한 라이브러리 다운</a:t>
            </a:r>
            <a:endParaRPr lang="en-US" altLang="ko-KR" dirty="0"/>
          </a:p>
          <a:p>
            <a:pPr lvl="2">
              <a:lnSpc>
                <a:spcPct val="200000"/>
              </a:lnSpc>
              <a:buAutoNum type="arabicPeriod"/>
            </a:pPr>
            <a:endParaRPr lang="en-US" altLang="ko-KR" dirty="0"/>
          </a:p>
          <a:p>
            <a:pPr lvl="1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480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r>
              <a:rPr lang="ko-KR" altLang="en-US" b="1" dirty="0"/>
              <a:t>디바이스 드라이버 설치</a:t>
            </a:r>
            <a:endParaRPr lang="en-US" altLang="ko-KR" b="1" dirty="0"/>
          </a:p>
          <a:p>
            <a:pPr marL="457178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칩 제조사 홈페이지 접속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Window </a:t>
            </a:r>
            <a:r>
              <a:rPr lang="ko-KR" altLang="en-US" dirty="0"/>
              <a:t>전용 디바이스 드라이버 설치 </a:t>
            </a:r>
            <a:endParaRPr lang="en-US" altLang="ko-KR" dirty="0"/>
          </a:p>
          <a:p>
            <a:pPr marL="800060" lvl="2" indent="0">
              <a:buNone/>
            </a:pPr>
            <a:r>
              <a:rPr lang="en-US" altLang="ko-KR" dirty="0">
                <a:hlinkClick r:id="rId2"/>
              </a:rPr>
              <a:t>https://www.silabs.com/developers/usb-to-uart-bridge-vcp-drivers</a:t>
            </a:r>
            <a:endParaRPr lang="en-US" altLang="ko-KR" dirty="0"/>
          </a:p>
          <a:p>
            <a:pPr marL="800060" lvl="2" indent="0">
              <a:buNone/>
            </a:pPr>
            <a:endParaRPr lang="en-US" altLang="ko-KR" dirty="0"/>
          </a:p>
          <a:p>
            <a:pPr marL="800060" lvl="2" indent="0">
              <a:buNone/>
            </a:pP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4225" b="7313"/>
          <a:stretch/>
        </p:blipFill>
        <p:spPr>
          <a:xfrm>
            <a:off x="2542226" y="2378770"/>
            <a:ext cx="7382828" cy="39009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46244" y="5663973"/>
            <a:ext cx="3175000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7629966">
            <a:off x="7208520" y="5342806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17708" y="5002593"/>
            <a:ext cx="2213032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>
                <a:solidFill>
                  <a:schemeClr val="tx1"/>
                </a:solidFill>
              </a:rPr>
              <a:t>디바이스 드라이버 다운로드</a:t>
            </a:r>
          </a:p>
        </p:txBody>
      </p:sp>
    </p:spTree>
    <p:extLst>
      <p:ext uri="{BB962C8B-B14F-4D97-AF65-F5344CB8AC3E}">
        <p14:creationId xmlns:p14="http://schemas.microsoft.com/office/powerpoint/2010/main" val="526737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10789"/>
          <a:stretch/>
        </p:blipFill>
        <p:spPr>
          <a:xfrm>
            <a:off x="2177637" y="3920997"/>
            <a:ext cx="8333915" cy="212407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177641" y="4449203"/>
            <a:ext cx="8186508" cy="243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637" y="2216582"/>
            <a:ext cx="7956019" cy="56905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 rot="2637539">
            <a:off x="1774817" y="4281510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5264" y="3962470"/>
            <a:ext cx="1784696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드라이버 실행 파일 클릭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007542"/>
            <a:ext cx="10515600" cy="50703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/>
              <a:t>디바이스 드라이버 설치</a:t>
            </a:r>
            <a:endParaRPr lang="en-US" altLang="ko-KR" b="1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다운 받은 </a:t>
            </a:r>
            <a:r>
              <a:rPr lang="en-US" altLang="ko-KR" dirty="0"/>
              <a:t>ZIP </a:t>
            </a:r>
            <a:r>
              <a:rPr lang="ko-KR" altLang="en-US" dirty="0"/>
              <a:t>파일 압축 풀기</a:t>
            </a:r>
            <a:endParaRPr lang="en-US" altLang="ko-KR" dirty="0"/>
          </a:p>
          <a:p>
            <a:pPr marL="457178" lvl="1" indent="0">
              <a:buNone/>
            </a:pPr>
            <a:endParaRPr lang="en-US" altLang="ko-KR" dirty="0"/>
          </a:p>
          <a:p>
            <a:pPr marL="457178" lvl="1" indent="0">
              <a:buNone/>
            </a:pPr>
            <a:endParaRPr lang="en-US" altLang="ko-KR" dirty="0"/>
          </a:p>
          <a:p>
            <a:pPr marL="457178" lvl="1" indent="0">
              <a:buNone/>
            </a:pPr>
            <a:endParaRPr lang="en-US" altLang="ko-KR" dirty="0"/>
          </a:p>
          <a:p>
            <a:pPr marL="457178" lvl="1" indent="0">
              <a:buNone/>
            </a:pPr>
            <a:endParaRPr lang="en-US" altLang="ko-KR" dirty="0"/>
          </a:p>
          <a:p>
            <a:pPr marL="457178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압축 푼 폴더에 있는 </a:t>
            </a:r>
            <a:r>
              <a:rPr lang="en-US" altLang="ko-KR" dirty="0"/>
              <a:t>exe </a:t>
            </a:r>
            <a:r>
              <a:rPr lang="ko-KR" altLang="en-US" dirty="0"/>
              <a:t>파일을 클릭하여 설치</a:t>
            </a:r>
            <a:endParaRPr lang="en-US" altLang="ko-KR" dirty="0"/>
          </a:p>
          <a:p>
            <a:pPr marL="457178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76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디바이스 드라이버 설치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018"/>
          <a:stretch/>
        </p:blipFill>
        <p:spPr>
          <a:xfrm>
            <a:off x="1017269" y="2171705"/>
            <a:ext cx="4911091" cy="3151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978" b="-1"/>
          <a:stretch/>
        </p:blipFill>
        <p:spPr>
          <a:xfrm>
            <a:off x="6499018" y="2171700"/>
            <a:ext cx="5004364" cy="323516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09137" y="5017540"/>
            <a:ext cx="789588" cy="292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3212495">
            <a:off x="7055385" y="4192622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51533" y="3883117"/>
            <a:ext cx="1216583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동의함 체크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756497" y="5077976"/>
            <a:ext cx="789588" cy="292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38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디바이스 드라이버 설치</a:t>
            </a:r>
            <a:endParaRPr lang="en-US" altLang="ko-KR" b="1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83" r="-1"/>
          <a:stretch/>
        </p:blipFill>
        <p:spPr>
          <a:xfrm>
            <a:off x="3347090" y="1828625"/>
            <a:ext cx="5497831" cy="35718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931377" y="5066332"/>
            <a:ext cx="873408" cy="292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66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r>
              <a:rPr lang="ko-KR" altLang="en-US" b="1" dirty="0"/>
              <a:t>설치 순서</a:t>
            </a:r>
            <a:endParaRPr lang="en-US" altLang="ko-KR" b="1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/>
              <a:t>USB </a:t>
            </a:r>
            <a:r>
              <a:rPr lang="ko-KR" altLang="en-US" b="1" dirty="0"/>
              <a:t>동글 드라이버 설치</a:t>
            </a:r>
            <a:r>
              <a:rPr lang="en-US" altLang="ko-KR" b="1" dirty="0"/>
              <a:t>(cp2102)</a:t>
            </a:r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컴퓨터와 햄스터 로봇이 통신하기 위한 통신 모듈</a:t>
            </a:r>
            <a:endParaRPr lang="en-US" altLang="ko-KR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>
                <a:solidFill>
                  <a:srgbClr val="C00000"/>
                </a:solidFill>
              </a:rPr>
              <a:t>Mu Editor </a:t>
            </a:r>
            <a:r>
              <a:rPr lang="ko-KR" altLang="en-US" b="1" dirty="0">
                <a:solidFill>
                  <a:srgbClr val="C00000"/>
                </a:solidFill>
              </a:rPr>
              <a:t>설치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python</a:t>
            </a:r>
            <a:r>
              <a:rPr lang="ko-KR" altLang="en-US" dirty="0"/>
              <a:t> 코딩 환경</a:t>
            </a:r>
            <a:endParaRPr lang="en-US" altLang="ko-KR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 err="1"/>
              <a:t>MuEditor</a:t>
            </a:r>
            <a:r>
              <a:rPr lang="ko-KR" altLang="en-US" b="1" dirty="0"/>
              <a:t>에 </a:t>
            </a:r>
            <a:r>
              <a:rPr lang="en-US" altLang="ko-KR" b="1" dirty="0"/>
              <a:t>roboid </a:t>
            </a:r>
            <a:r>
              <a:rPr lang="ko-KR" altLang="en-US" b="1" dirty="0"/>
              <a:t>패키지 설치</a:t>
            </a:r>
            <a:endParaRPr lang="en-US" altLang="ko-KR" b="1" dirty="0"/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햄스터 로봇을 </a:t>
            </a:r>
            <a:r>
              <a:rPr lang="en-US" altLang="ko-KR" dirty="0"/>
              <a:t>python</a:t>
            </a:r>
            <a:r>
              <a:rPr lang="ko-KR" altLang="en-US" dirty="0"/>
              <a:t>으로 제어하기 위한 라이브러리 다운</a:t>
            </a:r>
            <a:endParaRPr lang="en-US" altLang="ko-KR" dirty="0"/>
          </a:p>
          <a:p>
            <a:pPr lvl="2">
              <a:lnSpc>
                <a:spcPct val="200000"/>
              </a:lnSpc>
              <a:buAutoNum type="arabicPeriod"/>
            </a:pPr>
            <a:endParaRPr lang="en-US" altLang="ko-KR" dirty="0"/>
          </a:p>
          <a:p>
            <a:pPr lvl="1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175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r>
              <a:rPr lang="en-US" altLang="ko-KR" b="1" dirty="0"/>
              <a:t>IDE </a:t>
            </a:r>
            <a:r>
              <a:rPr lang="ko-KR" altLang="en-US" b="1" dirty="0"/>
              <a:t>설치 </a:t>
            </a:r>
            <a:endParaRPr lang="en-US" altLang="ko-KR" b="1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en-US" altLang="ko-KR" dirty="0">
                <a:hlinkClick r:id="rId2"/>
              </a:rPr>
              <a:t>https://codewith.mu/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2. Download </a:t>
            </a:r>
            <a:r>
              <a:rPr lang="ko-KR" altLang="en-US" dirty="0"/>
              <a:t>버튼 클릭</a:t>
            </a:r>
            <a:r>
              <a:rPr lang="en-US" altLang="ko-KR" dirty="0"/>
              <a:t> 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445" b="21662"/>
          <a:stretch/>
        </p:blipFill>
        <p:spPr>
          <a:xfrm>
            <a:off x="3116269" y="2603500"/>
            <a:ext cx="6262687" cy="36762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593677" y="3249186"/>
            <a:ext cx="661079" cy="300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3212495">
            <a:off x="5380945" y="3003362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59581" y="2693854"/>
            <a:ext cx="1334091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Download </a:t>
            </a:r>
            <a:r>
              <a:rPr lang="ko-KR" altLang="en-US" sz="1100" b="1" dirty="0">
                <a:solidFill>
                  <a:schemeClr val="tx1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20306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r>
              <a:rPr lang="en-US" altLang="ko-KR" b="1" dirty="0"/>
              <a:t>IDE </a:t>
            </a:r>
            <a:r>
              <a:rPr lang="ko-KR" altLang="en-US" b="1" dirty="0"/>
              <a:t>설치 </a:t>
            </a:r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3. Windows installer 64-bit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4. </a:t>
            </a:r>
            <a:r>
              <a:rPr lang="ko-KR" altLang="en-US" dirty="0"/>
              <a:t>내 </a:t>
            </a:r>
            <a:r>
              <a:rPr lang="en-US" altLang="ko-KR" dirty="0"/>
              <a:t>PC</a:t>
            </a:r>
            <a:r>
              <a:rPr lang="ko-KR" altLang="en-US" dirty="0"/>
              <a:t> </a:t>
            </a:r>
            <a:r>
              <a:rPr lang="en-US" altLang="ko-KR" dirty="0"/>
              <a:t>“/</a:t>
            </a:r>
            <a:r>
              <a:rPr lang="ko-KR" altLang="en-US" dirty="0"/>
              <a:t>다운로드</a:t>
            </a:r>
            <a:r>
              <a:rPr lang="en-US" altLang="ko-KR" dirty="0"/>
              <a:t>＂</a:t>
            </a:r>
            <a:r>
              <a:rPr lang="ko-KR" altLang="en-US" dirty="0"/>
              <a:t>에서 </a:t>
            </a:r>
            <a:r>
              <a:rPr lang="en-US" altLang="ko-KR" dirty="0"/>
              <a:t>Mu-Editor-Win63-1.1.0b5 </a:t>
            </a:r>
            <a:r>
              <a:rPr lang="ko-KR" altLang="en-US" dirty="0"/>
              <a:t>클릭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32760"/>
          <a:stretch/>
        </p:blipFill>
        <p:spPr>
          <a:xfrm>
            <a:off x="1253923" y="2697813"/>
            <a:ext cx="4993005" cy="32473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98693" y="4185952"/>
            <a:ext cx="398527" cy="262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3212495">
            <a:off x="1517605" y="3935562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6241" y="3626054"/>
            <a:ext cx="1334091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Download </a:t>
            </a:r>
            <a:r>
              <a:rPr lang="ko-KR" altLang="en-US" sz="1100" b="1" dirty="0">
                <a:solidFill>
                  <a:schemeClr val="tx1"/>
                </a:solidFill>
              </a:rPr>
              <a:t>클릭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24771"/>
          <a:stretch/>
        </p:blipFill>
        <p:spPr>
          <a:xfrm>
            <a:off x="7441997" y="3429001"/>
            <a:ext cx="3998595" cy="11283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382362" y="3501645"/>
            <a:ext cx="3025724" cy="36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3212495">
            <a:off x="8254953" y="3116266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74840" y="2769534"/>
            <a:ext cx="1978661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다운받은 설치 파일 실행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398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045" y="2717101"/>
            <a:ext cx="3767036" cy="3497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r>
              <a:rPr lang="en-US" altLang="ko-KR" b="1" dirty="0"/>
              <a:t>IDE </a:t>
            </a:r>
            <a:r>
              <a:rPr lang="ko-KR" altLang="en-US" b="1" dirty="0"/>
              <a:t>설치 </a:t>
            </a:r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5. </a:t>
            </a:r>
            <a:r>
              <a:rPr lang="ko-KR" altLang="en-US" dirty="0"/>
              <a:t>추가정보 클릭 </a:t>
            </a:r>
            <a:endParaRPr lang="en-US" altLang="ko-KR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6. </a:t>
            </a:r>
            <a:r>
              <a:rPr lang="ko-KR" altLang="en-US" dirty="0"/>
              <a:t>실행 버튼 클릭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91536" y="3517906"/>
            <a:ext cx="708741" cy="206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517" y="2717106"/>
            <a:ext cx="3798689" cy="35626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451136" y="5803901"/>
            <a:ext cx="616667" cy="349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3212495">
            <a:off x="1208805" y="3149001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7441" y="2839494"/>
            <a:ext cx="1334091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추가 정보 클릭</a:t>
            </a:r>
          </a:p>
        </p:txBody>
      </p:sp>
      <p:sp>
        <p:nvSpPr>
          <p:cNvPr id="17" name="오른쪽 화살표 16"/>
          <p:cNvSpPr/>
          <p:nvPr/>
        </p:nvSpPr>
        <p:spPr>
          <a:xfrm rot="7930941">
            <a:off x="8987913" y="5464030"/>
            <a:ext cx="52441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250120" y="5156177"/>
            <a:ext cx="1334091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실행 클릭</a:t>
            </a:r>
          </a:p>
        </p:txBody>
      </p:sp>
    </p:spTree>
    <p:extLst>
      <p:ext uri="{BB962C8B-B14F-4D97-AF65-F5344CB8AC3E}">
        <p14:creationId xmlns:p14="http://schemas.microsoft.com/office/powerpoint/2010/main" val="331336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어떤 게 하드웨어이고</a:t>
            </a:r>
            <a:r>
              <a:rPr lang="en-US" altLang="ko-KR" b="1" dirty="0"/>
              <a:t> </a:t>
            </a:r>
            <a:r>
              <a:rPr lang="ko-KR" altLang="en-US" b="1" dirty="0"/>
              <a:t>소프트웨어 일까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2290" name="Picture 2" descr="최신 트렌드를 통해 살펴본 2020년 유튜브의 전망 part.1 - 픽업 | PicUP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6329"/>
            <a:ext cx="6832561" cy="383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877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12" y="2490791"/>
            <a:ext cx="4714875" cy="36385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068" y="2490791"/>
            <a:ext cx="4667251" cy="36385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r>
              <a:rPr lang="en-US" altLang="ko-KR" b="1" dirty="0"/>
              <a:t>IDE </a:t>
            </a:r>
            <a:r>
              <a:rPr lang="ko-KR" altLang="en-US" b="1" dirty="0"/>
              <a:t>설치 </a:t>
            </a:r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7. </a:t>
            </a:r>
            <a:r>
              <a:rPr lang="ko-KR" altLang="en-US" dirty="0"/>
              <a:t>라이선스 동의 후 설치 버튼 클릭</a:t>
            </a:r>
            <a:endParaRPr lang="en-US" altLang="ko-KR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8. </a:t>
            </a:r>
            <a:r>
              <a:rPr lang="ko-KR" altLang="en-US" dirty="0"/>
              <a:t>설치 완료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129673" y="5775330"/>
            <a:ext cx="1045583" cy="25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359184" y="5776913"/>
            <a:ext cx="775416" cy="255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3212495">
            <a:off x="2751856" y="5037086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30492" y="4727578"/>
            <a:ext cx="1334091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>
                <a:solidFill>
                  <a:schemeClr val="tx1"/>
                </a:solidFill>
              </a:rPr>
              <a:t>체크 클릭</a:t>
            </a:r>
          </a:p>
        </p:txBody>
      </p:sp>
      <p:sp>
        <p:nvSpPr>
          <p:cNvPr id="14" name="오른쪽 화살표 13"/>
          <p:cNvSpPr/>
          <p:nvPr/>
        </p:nvSpPr>
        <p:spPr>
          <a:xfrm rot="7789966">
            <a:off x="5096837" y="5486865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399229" y="5162705"/>
            <a:ext cx="1334091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2. Install</a:t>
            </a:r>
            <a:r>
              <a:rPr lang="ko-KR" altLang="en-US" sz="1100" b="1" dirty="0">
                <a:solidFill>
                  <a:schemeClr val="tx1"/>
                </a:solidFill>
              </a:rPr>
              <a:t> 클릭</a:t>
            </a:r>
          </a:p>
        </p:txBody>
      </p:sp>
      <p:sp>
        <p:nvSpPr>
          <p:cNvPr id="16" name="오른쪽 화살표 15"/>
          <p:cNvSpPr/>
          <p:nvPr/>
        </p:nvSpPr>
        <p:spPr>
          <a:xfrm rot="7789966">
            <a:off x="9838560" y="5486865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140952" y="5162705"/>
            <a:ext cx="1334091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3. Finish </a:t>
            </a:r>
            <a:r>
              <a:rPr lang="ko-KR" altLang="en-US" sz="1100" b="1" dirty="0">
                <a:solidFill>
                  <a:schemeClr val="tx1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625262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Mu IDE </a:t>
            </a:r>
            <a:r>
              <a:rPr lang="ko-KR" altLang="en-US" b="1" dirty="0"/>
              <a:t>실행</a:t>
            </a:r>
            <a:endParaRPr lang="en-US" altLang="ko-KR" b="1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윈도우 창에 </a:t>
            </a:r>
            <a:r>
              <a:rPr lang="en-US" altLang="ko-KR" dirty="0"/>
              <a:t>Mu Editor</a:t>
            </a:r>
            <a:r>
              <a:rPr lang="ko-KR" altLang="en-US" dirty="0"/>
              <a:t>를 검색한다</a:t>
            </a:r>
            <a:r>
              <a:rPr lang="en-US" altLang="ko-KR" dirty="0"/>
              <a:t>.</a:t>
            </a:r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2. Mu Editor IDE </a:t>
            </a:r>
            <a:r>
              <a:rPr lang="ko-KR" altLang="en-US" dirty="0"/>
              <a:t>프로그램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65" y="2525602"/>
            <a:ext cx="3774759" cy="25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03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Mu IDE </a:t>
            </a:r>
            <a:r>
              <a:rPr lang="ko-KR" altLang="en-US" b="1" dirty="0"/>
              <a:t>실행</a:t>
            </a:r>
            <a:endParaRPr lang="en-US" altLang="ko-KR" b="1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3. Python 3 Mode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4. Mu Editor </a:t>
            </a:r>
            <a:r>
              <a:rPr lang="ko-KR" altLang="en-US" dirty="0"/>
              <a:t>세팅 완료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034" y="2540213"/>
            <a:ext cx="4248151" cy="30404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6" y="2540216"/>
            <a:ext cx="5369231" cy="30404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오른쪽 화살표 6"/>
          <p:cNvSpPr/>
          <p:nvPr/>
        </p:nvSpPr>
        <p:spPr>
          <a:xfrm rot="3096465">
            <a:off x="1335599" y="4052362"/>
            <a:ext cx="459933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2453" y="3741374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Python 3 </a:t>
            </a:r>
            <a:r>
              <a:rPr lang="ko-KR" altLang="en-US" sz="1100" b="1" dirty="0"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18233" y="4417714"/>
            <a:ext cx="3971321" cy="401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3096465">
            <a:off x="6628036" y="2204489"/>
            <a:ext cx="459933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13241" y="1917418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환경 세팅 완료</a:t>
            </a:r>
          </a:p>
        </p:txBody>
      </p:sp>
    </p:spTree>
    <p:extLst>
      <p:ext uri="{BB962C8B-B14F-4D97-AF65-F5344CB8AC3E}">
        <p14:creationId xmlns:p14="http://schemas.microsoft.com/office/powerpoint/2010/main" val="1605366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Mu IDE </a:t>
            </a:r>
            <a:r>
              <a:rPr lang="ko-KR" altLang="en-US" b="1" dirty="0"/>
              <a:t>기능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43</a:t>
            </a:fld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357894" y="2077241"/>
            <a:ext cx="9476220" cy="3630387"/>
            <a:chOff x="1877580" y="2232098"/>
            <a:chExt cx="8436840" cy="29243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b="66216"/>
            <a:stretch/>
          </p:blipFill>
          <p:spPr>
            <a:xfrm>
              <a:off x="1877580" y="2232098"/>
              <a:ext cx="8436840" cy="1455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64832"/>
            <a:stretch/>
          </p:blipFill>
          <p:spPr>
            <a:xfrm>
              <a:off x="1877580" y="3641781"/>
              <a:ext cx="8436840" cy="1514629"/>
            </a:xfrm>
            <a:prstGeom prst="rect">
              <a:avLst/>
            </a:prstGeom>
          </p:spPr>
        </p:pic>
      </p:grpSp>
      <p:sp>
        <p:nvSpPr>
          <p:cNvPr id="11" name="오른쪽 화살표 10"/>
          <p:cNvSpPr/>
          <p:nvPr/>
        </p:nvSpPr>
        <p:spPr>
          <a:xfrm rot="3096465">
            <a:off x="1571864" y="2065718"/>
            <a:ext cx="459933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9799" y="1705018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새 </a:t>
            </a:r>
            <a:r>
              <a:rPr lang="ko-KR" altLang="en-US" sz="1100" b="1" dirty="0" err="1">
                <a:solidFill>
                  <a:schemeClr val="tx1"/>
                </a:solidFill>
              </a:rPr>
              <a:t>파이썬</a:t>
            </a:r>
            <a:r>
              <a:rPr lang="ko-KR" altLang="en-US" sz="1100" b="1" dirty="0">
                <a:solidFill>
                  <a:schemeClr val="tx1"/>
                </a:solidFill>
              </a:rPr>
              <a:t> 파일 생성</a:t>
            </a:r>
          </a:p>
        </p:txBody>
      </p:sp>
      <p:sp>
        <p:nvSpPr>
          <p:cNvPr id="12" name="오른쪽 화살표 11"/>
          <p:cNvSpPr/>
          <p:nvPr/>
        </p:nvSpPr>
        <p:spPr>
          <a:xfrm rot="4982937">
            <a:off x="2394318" y="2008050"/>
            <a:ext cx="519537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17337" y="1662894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Mu </a:t>
            </a:r>
            <a:r>
              <a:rPr lang="ko-KR" altLang="en-US" sz="1100" b="1" dirty="0">
                <a:solidFill>
                  <a:schemeClr val="tx1"/>
                </a:solidFill>
              </a:rPr>
              <a:t>파일 저장</a:t>
            </a:r>
          </a:p>
        </p:txBody>
      </p:sp>
      <p:sp>
        <p:nvSpPr>
          <p:cNvPr id="14" name="오른쪽 화살표 13"/>
          <p:cNvSpPr/>
          <p:nvPr/>
        </p:nvSpPr>
        <p:spPr>
          <a:xfrm rot="17529036">
            <a:off x="2763521" y="2829134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737360" y="3118045"/>
            <a:ext cx="1305733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파이썬</a:t>
            </a:r>
            <a:r>
              <a:rPr lang="ko-KR" altLang="en-US" sz="1100" b="1" dirty="0">
                <a:solidFill>
                  <a:schemeClr val="tx1"/>
                </a:solidFill>
              </a:rPr>
              <a:t> 코드 실행</a:t>
            </a:r>
          </a:p>
        </p:txBody>
      </p:sp>
      <p:sp>
        <p:nvSpPr>
          <p:cNvPr id="16" name="오른쪽 화살표 15"/>
          <p:cNvSpPr/>
          <p:nvPr/>
        </p:nvSpPr>
        <p:spPr>
          <a:xfrm rot="15246450">
            <a:off x="3409413" y="2868954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04317" y="3127914"/>
            <a:ext cx="1753483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파이썬</a:t>
            </a:r>
            <a:r>
              <a:rPr lang="ko-KR" altLang="en-US" sz="1100" b="1" dirty="0">
                <a:solidFill>
                  <a:schemeClr val="tx1"/>
                </a:solidFill>
              </a:rPr>
              <a:t> 디버그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</a:rPr>
              <a:t>오류 검토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 rot="6930910">
            <a:off x="3905956" y="2036274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18680" y="1684002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Mu </a:t>
            </a:r>
            <a:r>
              <a:rPr lang="ko-KR" altLang="en-US" sz="1100" b="1" dirty="0">
                <a:solidFill>
                  <a:schemeClr val="tx1"/>
                </a:solidFill>
              </a:rPr>
              <a:t>터미널</a:t>
            </a:r>
          </a:p>
        </p:txBody>
      </p:sp>
      <p:sp>
        <p:nvSpPr>
          <p:cNvPr id="20" name="오른쪽 화살표 19"/>
          <p:cNvSpPr/>
          <p:nvPr/>
        </p:nvSpPr>
        <p:spPr>
          <a:xfrm rot="6930910">
            <a:off x="10521069" y="5173530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183769" y="4854194"/>
            <a:ext cx="1299571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Mu</a:t>
            </a:r>
            <a:r>
              <a:rPr lang="ko-KR" altLang="en-US" sz="1100" b="1" dirty="0">
                <a:solidFill>
                  <a:schemeClr val="tx1"/>
                </a:solidFill>
              </a:rPr>
              <a:t> 설정 </a:t>
            </a:r>
          </a:p>
        </p:txBody>
      </p:sp>
    </p:spTree>
    <p:extLst>
      <p:ext uri="{BB962C8B-B14F-4D97-AF65-F5344CB8AC3E}">
        <p14:creationId xmlns:p14="http://schemas.microsoft.com/office/powerpoint/2010/main" val="3366968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example.py </a:t>
            </a:r>
            <a:r>
              <a:rPr lang="ko-KR" altLang="en-US" b="1" dirty="0"/>
              <a:t>파일 생성</a:t>
            </a:r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1. </a:t>
            </a:r>
            <a:r>
              <a:rPr lang="ko-KR" altLang="en-US" dirty="0"/>
              <a:t>내 폴더를 열어</a:t>
            </a:r>
            <a:r>
              <a:rPr lang="en-US" altLang="ko-KR" dirty="0"/>
              <a:t>, D </a:t>
            </a:r>
            <a:r>
              <a:rPr lang="ko-KR" altLang="en-US" dirty="0"/>
              <a:t>드라이브에 </a:t>
            </a:r>
            <a:r>
              <a:rPr lang="en-US" altLang="ko-KR" dirty="0" err="1"/>
              <a:t>myMu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2. </a:t>
            </a:r>
            <a:r>
              <a:rPr lang="ko-KR" altLang="en-US" dirty="0"/>
              <a:t>해당 경로에 </a:t>
            </a:r>
            <a:r>
              <a:rPr lang="en-US" altLang="ko-KR" dirty="0"/>
              <a:t>Mu</a:t>
            </a:r>
            <a:r>
              <a:rPr lang="ko-KR" altLang="en-US" dirty="0"/>
              <a:t>에서 </a:t>
            </a:r>
            <a:r>
              <a:rPr lang="en-US" altLang="ko-KR" dirty="0"/>
              <a:t>Save </a:t>
            </a:r>
            <a:r>
              <a:rPr lang="ko-KR" altLang="en-US" dirty="0"/>
              <a:t>버튼 클릭하여 </a:t>
            </a:r>
            <a:r>
              <a:rPr lang="en-US" altLang="ko-KR" dirty="0"/>
              <a:t>example.py </a:t>
            </a:r>
            <a:r>
              <a:rPr lang="ko-KR" altLang="en-US" dirty="0"/>
              <a:t>파일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44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6" y="2934473"/>
            <a:ext cx="5962651" cy="271462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 rot="3358896">
            <a:off x="2826701" y="3891162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00201" y="3552161"/>
            <a:ext cx="1439227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2. </a:t>
            </a:r>
            <a:r>
              <a:rPr lang="ko-KR" altLang="en-US" sz="1100" b="1" dirty="0">
                <a:solidFill>
                  <a:schemeClr val="tx1"/>
                </a:solidFill>
              </a:rPr>
              <a:t>파일 이름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78043" y="3203652"/>
            <a:ext cx="738872" cy="974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8071101">
            <a:off x="5557281" y="3008490"/>
            <a:ext cx="547699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935576" y="2705394"/>
            <a:ext cx="1471064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1. Save</a:t>
            </a:r>
            <a:r>
              <a:rPr lang="ko-KR" altLang="en-US" sz="1100" b="1" dirty="0">
                <a:solidFill>
                  <a:schemeClr val="tx1"/>
                </a:solidFill>
              </a:rPr>
              <a:t> 버튼 </a:t>
            </a:r>
          </a:p>
        </p:txBody>
      </p:sp>
    </p:spTree>
    <p:extLst>
      <p:ext uri="{BB962C8B-B14F-4D97-AF65-F5344CB8AC3E}">
        <p14:creationId xmlns:p14="http://schemas.microsoft.com/office/powerpoint/2010/main" val="4163875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python</a:t>
            </a:r>
            <a:r>
              <a:rPr lang="ko-KR" altLang="en-US" b="1" dirty="0"/>
              <a:t> 테스트</a:t>
            </a:r>
            <a:endParaRPr lang="en-US" altLang="ko-KR" b="1" dirty="0"/>
          </a:p>
          <a:p>
            <a:pPr lvl="1">
              <a:lnSpc>
                <a:spcPct val="150000"/>
              </a:lnSpc>
              <a:buAutoNum type="arabicPeriod"/>
            </a:pPr>
            <a:r>
              <a:rPr lang="en-US" altLang="ko-KR" dirty="0"/>
              <a:t>print(“Hello”) </a:t>
            </a:r>
            <a:r>
              <a:rPr lang="ko-KR" altLang="en-US" dirty="0"/>
              <a:t>입력</a:t>
            </a:r>
            <a:endParaRPr lang="en-US" altLang="ko-KR" dirty="0"/>
          </a:p>
          <a:p>
            <a:pPr lvl="1">
              <a:lnSpc>
                <a:spcPct val="150000"/>
              </a:lnSpc>
              <a:buAutoNum type="arabicPeriod"/>
            </a:pPr>
            <a:r>
              <a:rPr lang="en-US" altLang="ko-KR" dirty="0"/>
              <a:t>Run </a:t>
            </a:r>
            <a:r>
              <a:rPr lang="ko-KR" altLang="en-US" dirty="0"/>
              <a:t>버튼을 클릭하여 실행</a:t>
            </a:r>
            <a:endParaRPr lang="en-US" altLang="ko-KR" dirty="0"/>
          </a:p>
          <a:p>
            <a:pPr lvl="1">
              <a:lnSpc>
                <a:spcPct val="150000"/>
              </a:lnSpc>
              <a:buAutoNum type="arabicPeriod"/>
            </a:pPr>
            <a:r>
              <a:rPr lang="ko-KR" altLang="en-US" dirty="0"/>
              <a:t>결과값 확인</a:t>
            </a:r>
            <a:endParaRPr lang="en-US" altLang="ko-KR" dirty="0"/>
          </a:p>
          <a:p>
            <a:pPr lvl="1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77" y="2375865"/>
            <a:ext cx="3851795" cy="362329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057379" y="5328760"/>
            <a:ext cx="946984" cy="492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3480542">
            <a:off x="6956897" y="4944342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871419" y="4608490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3. </a:t>
            </a:r>
            <a:r>
              <a:rPr lang="ko-KR" altLang="en-US" sz="1100" b="1" dirty="0" err="1">
                <a:solidFill>
                  <a:schemeClr val="tx1"/>
                </a:solidFill>
              </a:rPr>
              <a:t>파이썬</a:t>
            </a:r>
            <a:r>
              <a:rPr lang="ko-KR" altLang="en-US" sz="1100" b="1" dirty="0">
                <a:solidFill>
                  <a:schemeClr val="tx1"/>
                </a:solidFill>
              </a:rPr>
              <a:t> 출력 값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603"/>
          <a:stretch/>
        </p:blipFill>
        <p:spPr>
          <a:xfrm>
            <a:off x="1098569" y="3358424"/>
            <a:ext cx="4444484" cy="229266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320808" y="3369245"/>
            <a:ext cx="576941" cy="829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6678795">
            <a:off x="3618925" y="3096945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30101" y="2762222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2. </a:t>
            </a:r>
            <a:r>
              <a:rPr lang="ko-KR" altLang="en-US" sz="1100" b="1" dirty="0">
                <a:solidFill>
                  <a:schemeClr val="tx1"/>
                </a:solidFill>
              </a:rPr>
              <a:t>코드 실행 버튼</a:t>
            </a:r>
          </a:p>
        </p:txBody>
      </p:sp>
      <p:sp>
        <p:nvSpPr>
          <p:cNvPr id="13" name="오른쪽 화살표 12"/>
          <p:cNvSpPr/>
          <p:nvPr/>
        </p:nvSpPr>
        <p:spPr>
          <a:xfrm rot="17209924">
            <a:off x="1573793" y="4768293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72160" y="5076201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 err="1">
                <a:solidFill>
                  <a:schemeClr val="tx1"/>
                </a:solidFill>
              </a:rPr>
              <a:t>파이썬</a:t>
            </a:r>
            <a:r>
              <a:rPr lang="ko-KR" altLang="en-US" sz="1100" b="1" dirty="0">
                <a:solidFill>
                  <a:schemeClr val="tx1"/>
                </a:solidFill>
              </a:rPr>
              <a:t> 코드 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984006" y="2400759"/>
            <a:ext cx="507337" cy="665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7528320">
            <a:off x="9305021" y="2186101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597141" y="1880502"/>
            <a:ext cx="1756665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4. </a:t>
            </a:r>
            <a:r>
              <a:rPr lang="ko-KR" altLang="en-US" sz="1100" b="1" dirty="0">
                <a:solidFill>
                  <a:schemeClr val="tx1"/>
                </a:solidFill>
              </a:rPr>
              <a:t>코드 실행 중지 버튼</a:t>
            </a:r>
          </a:p>
        </p:txBody>
      </p:sp>
    </p:spTree>
    <p:extLst>
      <p:ext uri="{BB962C8B-B14F-4D97-AF65-F5344CB8AC3E}">
        <p14:creationId xmlns:p14="http://schemas.microsoft.com/office/powerpoint/2010/main" val="612043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r>
              <a:rPr lang="ko-KR" altLang="en-US" b="1" dirty="0"/>
              <a:t>설치 순서</a:t>
            </a:r>
            <a:endParaRPr lang="en-US" altLang="ko-KR" b="1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/>
              <a:t>USB </a:t>
            </a:r>
            <a:r>
              <a:rPr lang="ko-KR" altLang="en-US" b="1" dirty="0"/>
              <a:t>동글 드라이버 설치</a:t>
            </a:r>
            <a:r>
              <a:rPr lang="en-US" altLang="ko-KR" b="1" dirty="0"/>
              <a:t>(cp2102)</a:t>
            </a:r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컴퓨터와 햄스터 로봇이 통신하기 위한 통신 모듈</a:t>
            </a:r>
            <a:endParaRPr lang="en-US" altLang="ko-KR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/>
              <a:t>Mu Editor </a:t>
            </a:r>
            <a:r>
              <a:rPr lang="ko-KR" altLang="en-US" b="1" dirty="0"/>
              <a:t>설치</a:t>
            </a:r>
            <a:endParaRPr lang="en-US" altLang="ko-KR" b="1" dirty="0"/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python</a:t>
            </a:r>
            <a:r>
              <a:rPr lang="ko-KR" altLang="en-US" dirty="0"/>
              <a:t> 코딩 환경</a:t>
            </a:r>
            <a:endParaRPr lang="en-US" altLang="ko-KR" dirty="0"/>
          </a:p>
          <a:p>
            <a:pPr lvl="1">
              <a:lnSpc>
                <a:spcPct val="200000"/>
              </a:lnSpc>
              <a:buAutoNum type="arabicPeriod"/>
            </a:pPr>
            <a:r>
              <a:rPr lang="en-US" altLang="ko-KR" b="1" dirty="0" err="1">
                <a:solidFill>
                  <a:srgbClr val="C00000"/>
                </a:solidFill>
              </a:rPr>
              <a:t>MuEditor</a:t>
            </a:r>
            <a:r>
              <a:rPr lang="ko-KR" altLang="en-US" b="1" dirty="0">
                <a:solidFill>
                  <a:srgbClr val="C00000"/>
                </a:solidFill>
              </a:rPr>
              <a:t>에 </a:t>
            </a:r>
            <a:r>
              <a:rPr lang="en-US" altLang="ko-KR" b="1" dirty="0">
                <a:solidFill>
                  <a:srgbClr val="C00000"/>
                </a:solidFill>
              </a:rPr>
              <a:t>roboid </a:t>
            </a:r>
            <a:r>
              <a:rPr lang="ko-KR" altLang="en-US" b="1" dirty="0">
                <a:solidFill>
                  <a:srgbClr val="C00000"/>
                </a:solidFill>
              </a:rPr>
              <a:t>패키지 설치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914354" lvl="2" indent="0">
              <a:lnSpc>
                <a:spcPct val="200000"/>
              </a:lnSpc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햄스터 로봇을 </a:t>
            </a:r>
            <a:r>
              <a:rPr lang="en-US" altLang="ko-KR" dirty="0"/>
              <a:t>python</a:t>
            </a:r>
            <a:r>
              <a:rPr lang="ko-KR" altLang="en-US" dirty="0"/>
              <a:t>으로 제어하기 위한 라이브러리 다운</a:t>
            </a:r>
            <a:endParaRPr lang="en-US" altLang="ko-KR" dirty="0"/>
          </a:p>
          <a:p>
            <a:pPr lvl="2">
              <a:lnSpc>
                <a:spcPct val="200000"/>
              </a:lnSpc>
              <a:buAutoNum type="arabicPeriod"/>
            </a:pPr>
            <a:endParaRPr lang="en-US" altLang="ko-KR" dirty="0"/>
          </a:p>
          <a:p>
            <a:pPr lvl="1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731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73" y="1850645"/>
            <a:ext cx="8850947" cy="45209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라이브러리 설치 </a:t>
            </a:r>
            <a:endParaRPr lang="en-US" altLang="ko-KR" b="1" dirty="0"/>
          </a:p>
          <a:p>
            <a:pPr lvl="1">
              <a:buAutoNum type="arabicPeriod"/>
            </a:pPr>
            <a:r>
              <a:rPr lang="en-US" altLang="ko-KR" dirty="0"/>
              <a:t>REPL </a:t>
            </a:r>
            <a:r>
              <a:rPr lang="ko-KR" altLang="en-US" dirty="0"/>
              <a:t>아이콘 클릭 하여 터미널 창 열기</a:t>
            </a:r>
            <a:endParaRPr lang="en-US" altLang="ko-KR" dirty="0"/>
          </a:p>
          <a:p>
            <a:pPr marL="342882" indent="-342882">
              <a:buAutoNum type="arabicPeriod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927313" y="1980617"/>
            <a:ext cx="437043" cy="560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13470722">
            <a:off x="4396813" y="2505402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717060" y="2743198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REPL </a:t>
            </a:r>
            <a:r>
              <a:rPr lang="ko-KR" altLang="en-US" sz="1100" b="1" dirty="0">
                <a:solidFill>
                  <a:schemeClr val="tx1"/>
                </a:solidFill>
              </a:rPr>
              <a:t>아이콘 클릭</a:t>
            </a:r>
          </a:p>
        </p:txBody>
      </p:sp>
    </p:spTree>
    <p:extLst>
      <p:ext uri="{BB962C8B-B14F-4D97-AF65-F5344CB8AC3E}">
        <p14:creationId xmlns:p14="http://schemas.microsoft.com/office/powerpoint/2010/main" val="5230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라이브러리 설치 </a:t>
            </a:r>
            <a:endParaRPr lang="en-US" altLang="ko-KR" b="1" dirty="0"/>
          </a:p>
          <a:p>
            <a:pPr marL="457178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터미널 명령어 입력 </a:t>
            </a:r>
            <a:r>
              <a:rPr lang="en-US" altLang="ko-KR" dirty="0"/>
              <a:t>$ pip install –U </a:t>
            </a:r>
            <a:r>
              <a:rPr lang="en-US" altLang="ko-KR" dirty="0" err="1"/>
              <a:t>roboid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34"/>
          <a:stretch/>
        </p:blipFill>
        <p:spPr>
          <a:xfrm>
            <a:off x="2534925" y="2478721"/>
            <a:ext cx="7844121" cy="20500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50009" y="3794761"/>
            <a:ext cx="2397683" cy="273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 rot="2717938">
            <a:off x="2686971" y="3460118"/>
            <a:ext cx="610800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346200" y="3189050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명령어 입력</a:t>
            </a:r>
          </a:p>
        </p:txBody>
      </p:sp>
    </p:spTree>
    <p:extLst>
      <p:ext uri="{BB962C8B-B14F-4D97-AF65-F5344CB8AC3E}">
        <p14:creationId xmlns:p14="http://schemas.microsoft.com/office/powerpoint/2010/main" val="6975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라이브러리 설치 </a:t>
            </a:r>
            <a:r>
              <a:rPr lang="ko-KR" altLang="en-US" b="1" dirty="0">
                <a:solidFill>
                  <a:srgbClr val="C00000"/>
                </a:solidFill>
              </a:rPr>
              <a:t>다른 방법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457178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설정 아이콘 클릭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80144" t="82036" r="2"/>
          <a:stretch/>
        </p:blipFill>
        <p:spPr>
          <a:xfrm>
            <a:off x="1742585" y="3111501"/>
            <a:ext cx="2393951" cy="12816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3708997" y="4137770"/>
            <a:ext cx="380409" cy="300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93" y="2160318"/>
            <a:ext cx="4871113" cy="349218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159358" y="2471834"/>
            <a:ext cx="1114188" cy="236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99135" y="3331485"/>
            <a:ext cx="808117" cy="186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0011012" y="5308539"/>
            <a:ext cx="466488" cy="274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6930910">
            <a:off x="3854209" y="3794526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516911" y="3475193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파이썬</a:t>
            </a:r>
            <a:r>
              <a:rPr lang="ko-KR" altLang="en-US" sz="1100" b="1" dirty="0">
                <a:solidFill>
                  <a:schemeClr val="tx1"/>
                </a:solidFill>
              </a:rPr>
              <a:t> 설정 클릭 </a:t>
            </a:r>
          </a:p>
        </p:txBody>
      </p:sp>
      <p:sp>
        <p:nvSpPr>
          <p:cNvPr id="16" name="오른쪽 화살표 15"/>
          <p:cNvSpPr/>
          <p:nvPr/>
        </p:nvSpPr>
        <p:spPr>
          <a:xfrm rot="6930910">
            <a:off x="8824312" y="2089066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487013" y="1769730"/>
            <a:ext cx="2212739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1. Packages </a:t>
            </a:r>
            <a:r>
              <a:rPr lang="ko-KR" altLang="en-US" sz="1100" b="1" dirty="0">
                <a:solidFill>
                  <a:schemeClr val="tx1"/>
                </a:solidFill>
              </a:rPr>
              <a:t>관련 탭 클릭</a:t>
            </a:r>
          </a:p>
        </p:txBody>
      </p:sp>
      <p:sp>
        <p:nvSpPr>
          <p:cNvPr id="20" name="오른쪽 화살표 19"/>
          <p:cNvSpPr/>
          <p:nvPr/>
        </p:nvSpPr>
        <p:spPr>
          <a:xfrm rot="12813655">
            <a:off x="6940561" y="3543302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90487" y="3752333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2. “</a:t>
            </a:r>
            <a:r>
              <a:rPr lang="en-US" altLang="ko-KR" sz="1100" b="1" dirty="0" err="1">
                <a:solidFill>
                  <a:schemeClr val="tx1"/>
                </a:solidFill>
              </a:rPr>
              <a:t>roboid</a:t>
            </a:r>
            <a:r>
              <a:rPr lang="en-US" altLang="ko-KR" sz="1100" b="1" dirty="0">
                <a:solidFill>
                  <a:schemeClr val="tx1"/>
                </a:solidFill>
              </a:rPr>
              <a:t>” </a:t>
            </a:r>
            <a:r>
              <a:rPr lang="ko-KR" altLang="en-US" sz="1100" b="1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22" name="오른쪽 화살표 21"/>
          <p:cNvSpPr/>
          <p:nvPr/>
        </p:nvSpPr>
        <p:spPr>
          <a:xfrm rot="6930910">
            <a:off x="10194337" y="4924170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142789" y="4586674"/>
            <a:ext cx="1090363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3. OK </a:t>
            </a:r>
            <a:r>
              <a:rPr lang="ko-KR" altLang="en-US" sz="1100" b="1" dirty="0">
                <a:solidFill>
                  <a:schemeClr val="tx1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70363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어떤 게 하드웨어이고</a:t>
            </a:r>
            <a:r>
              <a:rPr lang="en-US" altLang="ko-KR" b="1" dirty="0"/>
              <a:t> </a:t>
            </a:r>
            <a:r>
              <a:rPr lang="ko-KR" altLang="en-US" b="1" dirty="0"/>
              <a:t>소프트웨어 일까</a:t>
            </a:r>
            <a:r>
              <a:rPr lang="en-US" altLang="ko-KR" b="1" dirty="0"/>
              <a:t>?</a:t>
            </a:r>
          </a:p>
          <a:p>
            <a:r>
              <a:rPr lang="en-US" altLang="ko-KR" b="1" dirty="0"/>
              <a:t>                                                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2"/>
                </a:solidFill>
              </a:rPr>
              <a:t> 	 	 	 	 	 	 	 	</a:t>
            </a:r>
            <a:r>
              <a:rPr lang="ko-KR" altLang="en-US" b="1" dirty="0">
                <a:solidFill>
                  <a:schemeClr val="accent2"/>
                </a:solidFill>
              </a:rPr>
              <a:t>하드웨어 </a:t>
            </a:r>
            <a:r>
              <a:rPr lang="en-US" altLang="ko-KR" b="1" dirty="0">
                <a:solidFill>
                  <a:schemeClr val="accent2"/>
                </a:solidFill>
              </a:rPr>
              <a:t>:</a:t>
            </a:r>
            <a:r>
              <a:rPr lang="en-US" altLang="ko-KR" b="1" dirty="0"/>
              <a:t> </a:t>
            </a:r>
            <a:r>
              <a:rPr lang="ko-KR" altLang="en-US" b="1" dirty="0"/>
              <a:t>아이패드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>
                <a:solidFill>
                  <a:schemeClr val="accent2"/>
                </a:solidFill>
              </a:rPr>
              <a:t> 	 	 	 	 	 	 	 	</a:t>
            </a:r>
            <a:r>
              <a:rPr lang="ko-KR" altLang="en-US" b="1" dirty="0">
                <a:solidFill>
                  <a:schemeClr val="accent2"/>
                </a:solidFill>
              </a:rPr>
              <a:t>소프트웨어 </a:t>
            </a:r>
            <a:r>
              <a:rPr lang="en-US" altLang="ko-KR" b="1" dirty="0">
                <a:solidFill>
                  <a:schemeClr val="accent2"/>
                </a:solidFill>
              </a:rPr>
              <a:t>:</a:t>
            </a:r>
            <a:r>
              <a:rPr lang="en-US" altLang="ko-KR" b="1" dirty="0"/>
              <a:t> YouTube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2290" name="Picture 2" descr="최신 트렌드를 통해 살펴본 2020년 유튜브의 전망 part.1 - 픽업 | PicUP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6329"/>
            <a:ext cx="6832561" cy="383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146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b="7707"/>
          <a:stretch/>
        </p:blipFill>
        <p:spPr>
          <a:xfrm>
            <a:off x="838205" y="3429005"/>
            <a:ext cx="4857751" cy="21572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햄스터 모듈 테스트</a:t>
            </a:r>
            <a:endParaRPr lang="en-US" altLang="ko-KR" b="1" dirty="0"/>
          </a:p>
          <a:p>
            <a:pPr lvl="1">
              <a:lnSpc>
                <a:spcPct val="150000"/>
              </a:lnSpc>
              <a:buAutoNum type="arabicPeriod"/>
            </a:pPr>
            <a:r>
              <a:rPr lang="ko-KR" altLang="en-US" dirty="0"/>
              <a:t>아래의 코드를 입력</a:t>
            </a:r>
            <a:endParaRPr lang="en-US" altLang="ko-KR" dirty="0"/>
          </a:p>
          <a:p>
            <a:pPr lvl="1">
              <a:lnSpc>
                <a:spcPct val="150000"/>
              </a:lnSpc>
              <a:buAutoNum type="arabicPeriod"/>
            </a:pPr>
            <a:r>
              <a:rPr lang="en-US" altLang="ko-KR" dirty="0"/>
              <a:t>Run </a:t>
            </a:r>
            <a:r>
              <a:rPr lang="ko-KR" altLang="en-US" dirty="0"/>
              <a:t>버튼을 클릭하여 실행</a:t>
            </a:r>
            <a:endParaRPr lang="en-US" altLang="ko-KR" dirty="0"/>
          </a:p>
          <a:p>
            <a:pPr lvl="1">
              <a:lnSpc>
                <a:spcPct val="150000"/>
              </a:lnSpc>
              <a:buAutoNum type="arabicPeriod"/>
            </a:pPr>
            <a:r>
              <a:rPr lang="ko-KR" altLang="en-US" dirty="0"/>
              <a:t>결과 확인</a:t>
            </a:r>
            <a:endParaRPr lang="en-US" altLang="ko-KR" dirty="0"/>
          </a:p>
          <a:p>
            <a:pPr lvl="1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50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680493" y="1447801"/>
            <a:ext cx="4673307" cy="4254104"/>
            <a:chOff x="6898163" y="426244"/>
            <a:chExt cx="3882817" cy="348138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b="67288"/>
            <a:stretch/>
          </p:blipFill>
          <p:spPr>
            <a:xfrm>
              <a:off x="6898163" y="426244"/>
              <a:ext cx="3882817" cy="196453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74742"/>
            <a:stretch/>
          </p:blipFill>
          <p:spPr>
            <a:xfrm>
              <a:off x="6898163" y="2390775"/>
              <a:ext cx="3882817" cy="1516856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3316231" y="3699278"/>
            <a:ext cx="576941" cy="829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6678795">
            <a:off x="3614349" y="3426978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25524" y="3092254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2. </a:t>
            </a:r>
            <a:r>
              <a:rPr lang="ko-KR" altLang="en-US" sz="1100" b="1" dirty="0">
                <a:solidFill>
                  <a:schemeClr val="tx1"/>
                </a:solidFill>
              </a:rPr>
              <a:t>코드 실행 버튼</a:t>
            </a:r>
          </a:p>
        </p:txBody>
      </p:sp>
      <p:sp>
        <p:nvSpPr>
          <p:cNvPr id="13" name="오른쪽 화살표 12"/>
          <p:cNvSpPr/>
          <p:nvPr/>
        </p:nvSpPr>
        <p:spPr>
          <a:xfrm rot="17209924">
            <a:off x="1326144" y="5669658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24511" y="5977566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1. </a:t>
            </a:r>
            <a:r>
              <a:rPr lang="ko-KR" altLang="en-US" sz="1100" b="1" dirty="0" err="1">
                <a:solidFill>
                  <a:schemeClr val="tx1"/>
                </a:solidFill>
              </a:rPr>
              <a:t>파이썬</a:t>
            </a:r>
            <a:r>
              <a:rPr lang="ko-KR" altLang="en-US" sz="1100" b="1" dirty="0">
                <a:solidFill>
                  <a:schemeClr val="tx1"/>
                </a:solidFill>
              </a:rPr>
              <a:t> 코드 입력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697782" y="4682850"/>
            <a:ext cx="3808297" cy="492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7815510">
            <a:off x="6797988" y="5279653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795489" y="5538586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3. </a:t>
            </a:r>
            <a:r>
              <a:rPr lang="ko-KR" altLang="en-US" sz="1100" b="1" dirty="0">
                <a:solidFill>
                  <a:schemeClr val="tx1"/>
                </a:solidFill>
              </a:rPr>
              <a:t>결과 확인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51208" y="5932354"/>
            <a:ext cx="4743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: </a:t>
            </a:r>
            <a:r>
              <a:rPr lang="ko-KR" altLang="en-US" sz="1600" dirty="0"/>
              <a:t>드라이버와 패키지가 모두 잘 설치 됨</a:t>
            </a:r>
            <a:endParaRPr lang="en-US" altLang="ko-KR" sz="1600" dirty="0"/>
          </a:p>
          <a:p>
            <a:r>
              <a:rPr lang="en-US" altLang="ko-KR" sz="1600" dirty="0"/>
              <a:t> (</a:t>
            </a:r>
            <a:r>
              <a:rPr lang="ko-KR" altLang="en-US" sz="1600" dirty="0"/>
              <a:t>햄스터 로봇과 연결 가능한 상태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00799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프로그램 설치 완료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81217"/>
            <a:ext cx="10515600" cy="5095747"/>
          </a:xfrm>
        </p:spPr>
        <p:txBody>
          <a:bodyPr/>
          <a:lstStyle/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설치 완료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51</a:t>
            </a:fld>
            <a:endParaRPr lang="ko-KR" altLang="en-US" dirty="0"/>
          </a:p>
        </p:txBody>
      </p:sp>
      <p:pic>
        <p:nvPicPr>
          <p:cNvPr id="6146" name="Picture 2" descr="박수 손 제스처 박수 이모티콘 손 아이콘입니다 손 제스처 신호 스티커 및 기호 벡터 아이콘 그림 이모티콘 스톡 일러스트 5가지 개체에  대한 스톡 벡터 아트 및 기타 이미지 - i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5" t="16758" r="26090" b="21507"/>
          <a:stretch/>
        </p:blipFill>
        <p:spPr bwMode="auto">
          <a:xfrm>
            <a:off x="4870450" y="1968499"/>
            <a:ext cx="2209800" cy="214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각 삼각형 5"/>
          <p:cNvSpPr/>
          <p:nvPr/>
        </p:nvSpPr>
        <p:spPr>
          <a:xfrm>
            <a:off x="0" y="6036906"/>
            <a:ext cx="718457" cy="82109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6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파이썬</a:t>
            </a:r>
            <a:r>
              <a:rPr lang="en-US" altLang="ko-KR" b="1" dirty="0"/>
              <a:t>(python)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  <a:p>
            <a:r>
              <a:rPr lang="en-US" altLang="ko-KR" dirty="0"/>
              <a:t>  - 1991 </a:t>
            </a:r>
            <a:r>
              <a:rPr lang="ko-KR" altLang="en-US" dirty="0"/>
              <a:t>귀도 반 </a:t>
            </a:r>
            <a:r>
              <a:rPr lang="ko-KR" altLang="en-US" dirty="0" err="1"/>
              <a:t>로섬</a:t>
            </a:r>
            <a:r>
              <a:rPr lang="ko-KR" altLang="en-US" dirty="0"/>
              <a:t> 개발자에 의해 만들어진 인터프리터 프로그래밍 언어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파이썬의</a:t>
            </a:r>
            <a:r>
              <a:rPr lang="ko-KR" altLang="en-US" b="1" dirty="0"/>
              <a:t> 특징</a:t>
            </a:r>
            <a:endParaRPr lang="en-US" altLang="ko-KR" b="1" dirty="0"/>
          </a:p>
          <a:p>
            <a:r>
              <a:rPr lang="en-US" altLang="ko-KR" b="1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고급 프로그래밍 언어</a:t>
            </a:r>
            <a:endParaRPr lang="en-US" altLang="ko-KR" dirty="0"/>
          </a:p>
          <a:p>
            <a:r>
              <a:rPr lang="en-US" altLang="ko-KR" b="1" dirty="0"/>
              <a:t> </a:t>
            </a:r>
            <a:r>
              <a:rPr lang="en-US" altLang="ko-KR" dirty="0"/>
              <a:t> - </a:t>
            </a:r>
            <a:r>
              <a:rPr lang="ko-KR" altLang="en-US" dirty="0"/>
              <a:t>인터프리터 언어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탭으로 구분</a:t>
            </a:r>
            <a:endParaRPr lang="en-US" altLang="ko-KR" dirty="0"/>
          </a:p>
          <a:p>
            <a:r>
              <a:rPr lang="en-US" altLang="ko-KR" dirty="0"/>
              <a:t>  - </a:t>
            </a:r>
            <a:r>
              <a:rPr lang="ko-KR" altLang="en-US" dirty="0"/>
              <a:t>윈도우</a:t>
            </a:r>
            <a:r>
              <a:rPr lang="en-US" altLang="ko-KR" dirty="0"/>
              <a:t>, </a:t>
            </a:r>
            <a:r>
              <a:rPr lang="ko-KR" altLang="en-US" dirty="0"/>
              <a:t>리눅스 등 다양한 </a:t>
            </a:r>
            <a:r>
              <a:rPr lang="en-US" altLang="ko-KR" dirty="0"/>
              <a:t>OS </a:t>
            </a:r>
            <a:r>
              <a:rPr lang="ko-KR" altLang="en-US" dirty="0"/>
              <a:t>환경에서 사용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파이썬을</a:t>
            </a:r>
            <a:r>
              <a:rPr lang="ko-KR" altLang="en-US" b="1" dirty="0"/>
              <a:t> 이용한 서비스</a:t>
            </a:r>
            <a:endParaRPr lang="en-US" altLang="ko-KR" b="1" dirty="0"/>
          </a:p>
          <a:p>
            <a:r>
              <a:rPr lang="en-US" altLang="ko-KR" dirty="0"/>
              <a:t>  - </a:t>
            </a:r>
            <a:r>
              <a:rPr lang="ko-KR" altLang="en-US" dirty="0"/>
              <a:t>카카오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NASA </a:t>
            </a:r>
            <a:r>
              <a:rPr lang="ko-KR" altLang="en-US" dirty="0"/>
              <a:t>등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11266" name="Picture 2" descr="Python logo and wordmark.sv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4"/>
          <a:stretch/>
        </p:blipFill>
        <p:spPr bwMode="auto">
          <a:xfrm>
            <a:off x="8297781" y="4859609"/>
            <a:ext cx="2979819" cy="93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6031" y="6356354"/>
            <a:ext cx="4390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https://www.youtube.com/watch?v=j4HGOpBWvXM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13862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코딩 방법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터미널 창에 직접</a:t>
            </a:r>
            <a:r>
              <a:rPr lang="en-US" altLang="ko-KR" dirty="0"/>
              <a:t>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b="1" dirty="0"/>
          </a:p>
          <a:p>
            <a:r>
              <a:rPr lang="en-US" altLang="ko-KR" b="1" dirty="0"/>
              <a:t> 2. “.</a:t>
            </a:r>
            <a:r>
              <a:rPr lang="en-US" altLang="ko-KR" b="1" dirty="0" err="1"/>
              <a:t>py</a:t>
            </a:r>
            <a:r>
              <a:rPr lang="en-US" altLang="ko-KR" b="1" dirty="0"/>
              <a:t>”</a:t>
            </a:r>
            <a:r>
              <a:rPr lang="ko-KR" altLang="en-US" b="1" dirty="0"/>
              <a:t>파일을 만들어 코드를 작성한 후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237" r="56436"/>
          <a:stretch/>
        </p:blipFill>
        <p:spPr>
          <a:xfrm>
            <a:off x="3792377" y="1408184"/>
            <a:ext cx="3653099" cy="20208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7" y="4127013"/>
            <a:ext cx="9889066" cy="11232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67" y="5432443"/>
            <a:ext cx="10973065" cy="6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23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변수</a:t>
            </a:r>
            <a:r>
              <a:rPr lang="en-US" altLang="ko-KR" b="1" dirty="0"/>
              <a:t>(Variable)</a:t>
            </a:r>
          </a:p>
          <a:p>
            <a:r>
              <a:rPr lang="en-US" altLang="ko-KR" dirty="0"/>
              <a:t>   - </a:t>
            </a:r>
            <a:r>
              <a:rPr lang="ko-KR" altLang="en-US" dirty="0"/>
              <a:t>데이터의 형태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)</a:t>
            </a:r>
            <a:r>
              <a:rPr lang="ko-KR" altLang="en-US" dirty="0"/>
              <a:t>를 구분하며</a:t>
            </a:r>
            <a:r>
              <a:rPr lang="en-US" altLang="ko-KR" dirty="0"/>
              <a:t>, </a:t>
            </a:r>
            <a:r>
              <a:rPr lang="ko-KR" altLang="en-US" dirty="0"/>
              <a:t>데이터의 범위나 부호 사용 여부 등을 결정 짓는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54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68513"/>
              </p:ext>
            </p:extLst>
          </p:nvPr>
        </p:nvGraphicFramePr>
        <p:xfrm>
          <a:off x="2222500" y="2409696"/>
          <a:ext cx="8127999" cy="33375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9285983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432251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33582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없음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None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 byte</a:t>
                      </a:r>
                      <a:endParaRPr lang="en-US" altLang="ko-KR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8804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불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bool/</a:t>
                      </a:r>
                      <a:r>
                        <a:rPr lang="en-US" altLang="ko-KR" dirty="0" err="1"/>
                        <a:t>boolean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byte</a:t>
                      </a:r>
                      <a:endParaRPr lang="en-US" altLang="ko-KR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78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정수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int</a:t>
                      </a:r>
                      <a:r>
                        <a:rPr lang="en-US" altLang="ko-KR" dirty="0"/>
                        <a:t>(integer)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 byte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3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실수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float, double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float</a:t>
                      </a:r>
                      <a:r>
                        <a:rPr lang="en-US" altLang="ko-KR" baseline="0" dirty="0"/>
                        <a:t> – 4, double – 8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99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단일 문자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char(character)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byte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42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문자열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string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50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리스트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list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822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사전</a:t>
                      </a:r>
                      <a:r>
                        <a:rPr lang="en-US" altLang="ko-KR" dirty="0"/>
                        <a:t>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dictionary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00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튜플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tuple</a:t>
                      </a:r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65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036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상수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2171700"/>
            <a:ext cx="5734050" cy="3862388"/>
          </a:xfrm>
        </p:spPr>
        <p:txBody>
          <a:bodyPr/>
          <a:lstStyle/>
          <a:p>
            <a:r>
              <a:rPr lang="ko-KR" altLang="en-US" b="1" dirty="0"/>
              <a:t>변수</a:t>
            </a:r>
            <a:r>
              <a:rPr lang="en-US" altLang="ko-KR" b="1" dirty="0"/>
              <a:t>(Variable)</a:t>
            </a:r>
          </a:p>
          <a:p>
            <a:r>
              <a:rPr lang="en-US" altLang="ko-KR" dirty="0"/>
              <a:t> -  </a:t>
            </a:r>
            <a:r>
              <a:rPr lang="ko-KR" altLang="en-US" dirty="0"/>
              <a:t>한가지</a:t>
            </a:r>
            <a:r>
              <a:rPr lang="en-US" altLang="ko-KR" dirty="0"/>
              <a:t> </a:t>
            </a:r>
            <a:r>
              <a:rPr lang="ko-KR" altLang="en-US" dirty="0"/>
              <a:t>값으로 고정되지 않고</a:t>
            </a:r>
            <a:r>
              <a:rPr lang="en-US" altLang="ko-KR" dirty="0"/>
              <a:t>, </a:t>
            </a:r>
            <a:r>
              <a:rPr lang="ko-KR" altLang="en-US" dirty="0"/>
              <a:t>여러가지 값으로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변할 수 있는 공간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상수</a:t>
            </a:r>
            <a:r>
              <a:rPr lang="en-US" altLang="ko-KR" b="1" dirty="0"/>
              <a:t>(Constant)</a:t>
            </a:r>
          </a:p>
          <a:p>
            <a:r>
              <a:rPr lang="en-US" altLang="ko-KR" dirty="0"/>
              <a:t>   - </a:t>
            </a:r>
            <a:r>
              <a:rPr lang="ko-KR" altLang="en-US" dirty="0"/>
              <a:t>한가지 값으로 고정되며</a:t>
            </a:r>
            <a:r>
              <a:rPr lang="en-US" altLang="ko-KR" dirty="0"/>
              <a:t>, </a:t>
            </a:r>
            <a:r>
              <a:rPr lang="ko-KR" altLang="en-US" dirty="0"/>
              <a:t>수정되지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5124" name="Picture 4" descr="Vector set of different types of wi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7" r="1733"/>
          <a:stretch/>
        </p:blipFill>
        <p:spPr bwMode="auto">
          <a:xfrm>
            <a:off x="573231" y="2499880"/>
            <a:ext cx="5181601" cy="218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52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상수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b="1" dirty="0"/>
              <a:t>실습 </a:t>
            </a:r>
            <a:endParaRPr lang="en-US" altLang="ko-KR" b="1" dirty="0"/>
          </a:p>
          <a:p>
            <a:pPr marL="1142960" lvl="1" indent="-342900">
              <a:lnSpc>
                <a:spcPct val="200000"/>
              </a:lnSpc>
              <a:buAutoNum type="arabicPeriod"/>
            </a:pPr>
            <a:r>
              <a:rPr lang="en-US" altLang="ko-KR" b="1" dirty="0"/>
              <a:t>Mu</a:t>
            </a:r>
            <a:r>
              <a:rPr lang="ko-KR" altLang="en-US" b="1" dirty="0"/>
              <a:t>의 빈 </a:t>
            </a:r>
            <a:r>
              <a:rPr lang="en-US" altLang="ko-KR" b="1" dirty="0"/>
              <a:t>“.</a:t>
            </a:r>
            <a:r>
              <a:rPr lang="en-US" altLang="ko-KR" b="1" dirty="0" err="1"/>
              <a:t>py</a:t>
            </a:r>
            <a:r>
              <a:rPr lang="en-US" altLang="ko-KR" b="1" dirty="0"/>
              <a:t>”</a:t>
            </a:r>
            <a:r>
              <a:rPr lang="ko-KR" altLang="en-US" b="1" dirty="0"/>
              <a:t> 를 실행한다</a:t>
            </a:r>
            <a:r>
              <a:rPr lang="en-US" altLang="ko-KR" b="1" dirty="0"/>
              <a:t>.</a:t>
            </a:r>
          </a:p>
          <a:p>
            <a:pPr marL="1142960" lvl="1" indent="-342900">
              <a:lnSpc>
                <a:spcPct val="200000"/>
              </a:lnSpc>
              <a:buAutoNum type="arabicPeriod"/>
            </a:pPr>
            <a:r>
              <a:rPr lang="ko-KR" altLang="en-US" b="1" dirty="0"/>
              <a:t>아래의 창에 </a:t>
            </a:r>
            <a:r>
              <a:rPr lang="en-US" altLang="ko-KR" b="1" dirty="0"/>
              <a:t>&gt;&gt;&gt; </a:t>
            </a:r>
            <a:r>
              <a:rPr lang="ko-KR" altLang="en-US" b="1" dirty="0"/>
              <a:t>옆에 커서를 둔다</a:t>
            </a:r>
            <a:r>
              <a:rPr lang="en-US" altLang="ko-KR" b="1" dirty="0"/>
              <a:t>.</a:t>
            </a:r>
          </a:p>
          <a:p>
            <a:pPr marL="1142960" lvl="1" indent="-342900">
              <a:lnSpc>
                <a:spcPct val="200000"/>
              </a:lnSpc>
              <a:buAutoNum type="arabicPeriod"/>
            </a:pPr>
            <a:r>
              <a:rPr lang="ko-KR" altLang="en-US" b="1" dirty="0"/>
              <a:t>해당 터미널에 다음과 같이 입력한다</a:t>
            </a:r>
            <a:r>
              <a:rPr lang="en-US" altLang="ko-KR" b="1" dirty="0"/>
              <a:t>.</a:t>
            </a:r>
          </a:p>
          <a:p>
            <a:pPr lvl="3" indent="0">
              <a:lnSpc>
                <a:spcPct val="200000"/>
              </a:lnSpc>
              <a:buNone/>
            </a:pPr>
            <a:r>
              <a:rPr lang="en-US" altLang="ko-KR" dirty="0"/>
              <a:t>&gt;&gt;&gt; a = 7</a:t>
            </a:r>
          </a:p>
          <a:p>
            <a:pPr lvl="3" indent="0">
              <a:lnSpc>
                <a:spcPct val="200000"/>
              </a:lnSpc>
              <a:buNone/>
            </a:pPr>
            <a:r>
              <a:rPr lang="en-US" altLang="ko-KR" dirty="0"/>
              <a:t>&gt;&gt;&gt; a </a:t>
            </a:r>
          </a:p>
          <a:p>
            <a:pPr lvl="3" indent="0">
              <a:lnSpc>
                <a:spcPct val="200000"/>
              </a:lnSpc>
              <a:buNone/>
            </a:pPr>
            <a:r>
              <a:rPr lang="en-US" altLang="ko-KR" dirty="0"/>
              <a:t>&gt;&gt;&gt; b = 10</a:t>
            </a:r>
          </a:p>
          <a:p>
            <a:pPr lvl="3" indent="0">
              <a:lnSpc>
                <a:spcPct val="200000"/>
              </a:lnSpc>
              <a:buNone/>
            </a:pPr>
            <a:r>
              <a:rPr lang="en-US" altLang="ko-KR" dirty="0"/>
              <a:t>&gt;&gt;&gt; a + b</a:t>
            </a:r>
          </a:p>
          <a:p>
            <a:pPr lvl="3" indent="0">
              <a:lnSpc>
                <a:spcPct val="200000"/>
              </a:lnSpc>
              <a:buNone/>
            </a:pPr>
            <a:r>
              <a:rPr lang="en-US" altLang="ko-KR" dirty="0"/>
              <a:t>&gt;&gt;&gt; test = “hello”</a:t>
            </a:r>
          </a:p>
          <a:p>
            <a:pPr lvl="3" indent="0">
              <a:lnSpc>
                <a:spcPct val="200000"/>
              </a:lnSpc>
              <a:buNone/>
            </a:pPr>
            <a:r>
              <a:rPr lang="en-US" altLang="ko-KR" dirty="0"/>
              <a:t>&gt;&gt;&gt; test</a:t>
            </a:r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898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출력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print </a:t>
            </a:r>
          </a:p>
          <a:p>
            <a:r>
              <a:rPr lang="en-US" altLang="ko-KR" b="1" dirty="0"/>
              <a:t>  -  </a:t>
            </a:r>
            <a:r>
              <a:rPr lang="en-US" altLang="ko-KR" dirty="0" err="1"/>
              <a:t>cmd</a:t>
            </a:r>
            <a:r>
              <a:rPr lang="ko-KR" altLang="en-US" dirty="0"/>
              <a:t>창에 우리가 입력한 </a:t>
            </a:r>
            <a:r>
              <a:rPr lang="ko-KR" altLang="en-US" dirty="0" err="1"/>
              <a:t>자료형을</a:t>
            </a:r>
            <a:r>
              <a:rPr lang="ko-KR" altLang="en-US" dirty="0"/>
              <a:t> 출력할 때 사용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사용방법 </a:t>
            </a:r>
            <a:endParaRPr lang="en-US" altLang="ko-KR" b="1" dirty="0"/>
          </a:p>
          <a:p>
            <a:r>
              <a:rPr lang="en-US" altLang="ko-KR" dirty="0"/>
              <a:t>	print(“Hello World”)</a:t>
            </a:r>
          </a:p>
          <a:p>
            <a:r>
              <a:rPr lang="en-US" altLang="ko-KR" dirty="0"/>
              <a:t>	print(“I am </a:t>
            </a:r>
            <a:r>
              <a:rPr lang="en-US" altLang="ko-KR" dirty="0" err="1"/>
              <a:t>Ratataca</a:t>
            </a:r>
            <a:r>
              <a:rPr lang="en-US" altLang="ko-KR" dirty="0"/>
              <a:t>!”)</a:t>
            </a:r>
          </a:p>
          <a:p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62" y="4237834"/>
            <a:ext cx="34575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81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입력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input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키보드를 이용하여 변수에 사용자가 값을 입력할 때 사용</a:t>
            </a:r>
            <a:endParaRPr lang="en-US" altLang="ko-KR" dirty="0"/>
          </a:p>
          <a:p>
            <a:endParaRPr lang="en-US" altLang="ko-KR" b="1" dirty="0"/>
          </a:p>
          <a:p>
            <a:r>
              <a:rPr lang="ko-KR" altLang="en-US" b="1" dirty="0"/>
              <a:t>사용방법 </a:t>
            </a:r>
            <a:endParaRPr lang="en-US" altLang="ko-KR" b="1" dirty="0"/>
          </a:p>
          <a:p>
            <a:r>
              <a:rPr lang="en-US" altLang="ko-KR" dirty="0"/>
              <a:t>	a = input(“Enter the string : ”)     			# </a:t>
            </a:r>
            <a:r>
              <a:rPr lang="ko-KR" altLang="en-US" dirty="0"/>
              <a:t>주로 문자 입력</a:t>
            </a:r>
            <a:endParaRPr lang="en-US" altLang="ko-KR" dirty="0"/>
          </a:p>
          <a:p>
            <a:r>
              <a:rPr lang="en-US" altLang="ko-KR" dirty="0"/>
              <a:t>	print(a)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b = </a:t>
            </a:r>
            <a:r>
              <a:rPr lang="en-US" altLang="ko-KR" dirty="0" err="1"/>
              <a:t>int</a:t>
            </a:r>
            <a:r>
              <a:rPr lang="en-US" altLang="ko-KR" dirty="0"/>
              <a:t>(input(“Enter the Value : ”)) 			# </a:t>
            </a:r>
            <a:r>
              <a:rPr lang="ko-KR" altLang="en-US" dirty="0"/>
              <a:t>주로 숫자 입력</a:t>
            </a:r>
            <a:endParaRPr lang="en-US" altLang="ko-KR" dirty="0"/>
          </a:p>
          <a:p>
            <a:r>
              <a:rPr lang="en-US" altLang="ko-KR" dirty="0"/>
              <a:t>	print(b)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27"/>
          <a:stretch/>
        </p:blipFill>
        <p:spPr>
          <a:xfrm>
            <a:off x="3771899" y="3365556"/>
            <a:ext cx="5400675" cy="1285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54" r="-1" b="19201"/>
          <a:stretch/>
        </p:blipFill>
        <p:spPr>
          <a:xfrm>
            <a:off x="3771899" y="5384462"/>
            <a:ext cx="4943474" cy="1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21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입력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input</a:t>
            </a:r>
          </a:p>
          <a:p>
            <a:r>
              <a:rPr lang="en-US" altLang="ko-KR" dirty="0"/>
              <a:t>  - </a:t>
            </a:r>
            <a:r>
              <a:rPr lang="ko-KR" altLang="en-US" dirty="0"/>
              <a:t>키보드를 이용하여 변수에 사용자가 값을 입력할 때 사용</a:t>
            </a:r>
            <a:endParaRPr lang="en-US" altLang="ko-KR" dirty="0"/>
          </a:p>
          <a:p>
            <a:endParaRPr lang="en-US" altLang="ko-KR" b="1" dirty="0"/>
          </a:p>
          <a:p>
            <a:r>
              <a:rPr lang="ko-KR" altLang="en-US" b="1" dirty="0"/>
              <a:t>사용방법 </a:t>
            </a:r>
            <a:endParaRPr lang="en-US" altLang="ko-KR" b="1" dirty="0"/>
          </a:p>
          <a:p>
            <a:r>
              <a:rPr lang="en-US" altLang="ko-KR" dirty="0"/>
              <a:t>	a = input(“Enter the string : ”)     			# </a:t>
            </a:r>
            <a:r>
              <a:rPr lang="ko-KR" altLang="en-US" dirty="0"/>
              <a:t>주로 문자 입력</a:t>
            </a:r>
            <a:endParaRPr lang="en-US" altLang="ko-KR" dirty="0"/>
          </a:p>
          <a:p>
            <a:r>
              <a:rPr lang="en-US" altLang="ko-KR" dirty="0"/>
              <a:t>	print(a)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b = </a:t>
            </a:r>
            <a:r>
              <a:rPr lang="en-US" altLang="ko-KR" dirty="0" err="1"/>
              <a:t>int</a:t>
            </a:r>
            <a:r>
              <a:rPr lang="en-US" altLang="ko-KR" dirty="0"/>
              <a:t>(input(“Enter the Value : ”)) 			# </a:t>
            </a:r>
            <a:r>
              <a:rPr lang="ko-KR" altLang="en-US" dirty="0"/>
              <a:t>주로 숫자 입력</a:t>
            </a:r>
            <a:endParaRPr lang="en-US" altLang="ko-KR" dirty="0"/>
          </a:p>
          <a:p>
            <a:r>
              <a:rPr lang="en-US" altLang="ko-KR" dirty="0"/>
              <a:t>	print(b)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59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527"/>
          <a:stretch/>
        </p:blipFill>
        <p:spPr>
          <a:xfrm>
            <a:off x="3771899" y="3365556"/>
            <a:ext cx="5400675" cy="1285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954" r="-1" b="19201"/>
          <a:stretch/>
        </p:blipFill>
        <p:spPr>
          <a:xfrm>
            <a:off x="3771899" y="5384462"/>
            <a:ext cx="4943474" cy="10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5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어떤 게 하드웨어이고</a:t>
            </a:r>
            <a:r>
              <a:rPr lang="en-US" altLang="ko-KR" b="1" dirty="0"/>
              <a:t> </a:t>
            </a:r>
            <a:r>
              <a:rPr lang="ko-KR" altLang="en-US" b="1" dirty="0"/>
              <a:t>소프트웨어 일까</a:t>
            </a:r>
            <a:r>
              <a:rPr lang="en-US" altLang="ko-KR" b="1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181975" y="5811838"/>
            <a:ext cx="2743200" cy="365125"/>
          </a:xfrm>
        </p:spPr>
        <p:txBody>
          <a:bodyPr/>
          <a:lstStyle/>
          <a:p>
            <a:fld id="{69C2F3C7-857E-4313-BE30-EC43D407B84B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24580" name="Picture 4" descr="https://store.storeimages.cdn-apple.com/8756/as-images.apple.com/is/imac-24-green-cto-hero-202104?wid=1254&amp;hei=1132&amp;fmt=jpeg&amp;qlt=80&amp;.v=16174795090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52" y="1993874"/>
            <a:ext cx="3921125" cy="353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053" y="2066321"/>
            <a:ext cx="4487122" cy="29890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8474" y="5811838"/>
            <a:ext cx="37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/>
                </a:solidFill>
              </a:rPr>
              <a:t>하드웨어 </a:t>
            </a:r>
            <a:r>
              <a:rPr lang="en-US" altLang="ko-KR" sz="1600" b="1" dirty="0">
                <a:solidFill>
                  <a:schemeClr val="accent2"/>
                </a:solidFill>
              </a:rPr>
              <a:t>: </a:t>
            </a:r>
            <a:r>
              <a:rPr lang="ko-KR" altLang="en-US" sz="1600" dirty="0"/>
              <a:t>만질 수 있는 것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17342" y="5811838"/>
            <a:ext cx="373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/>
                </a:solidFill>
              </a:rPr>
              <a:t>소프트웨어 </a:t>
            </a:r>
            <a:r>
              <a:rPr lang="en-US" altLang="ko-KR" sz="1600" b="1" dirty="0">
                <a:solidFill>
                  <a:schemeClr val="accent2"/>
                </a:solidFill>
              </a:rPr>
              <a:t>: </a:t>
            </a:r>
            <a:r>
              <a:rPr lang="ko-KR" altLang="en-US" sz="1600" dirty="0"/>
              <a:t>만질 수 없는 것</a:t>
            </a:r>
          </a:p>
        </p:txBody>
      </p:sp>
    </p:spTree>
    <p:extLst>
      <p:ext uri="{BB962C8B-B14F-4D97-AF65-F5344CB8AC3E}">
        <p14:creationId xmlns:p14="http://schemas.microsoft.com/office/powerpoint/2010/main" val="23425519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만약에 유명한 연예인이 나에게 사귀자고 한다면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45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96267" y="3180080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60347" y="3186853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안 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50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96267" y="3180080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60347" y="3186853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안 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267199" y="3070013"/>
            <a:ext cx="1557867" cy="7315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/>
          <p:nvPr/>
        </p:nvSpPr>
        <p:spPr>
          <a:xfrm rot="2700000">
            <a:off x="6750424" y="2969211"/>
            <a:ext cx="919578" cy="919578"/>
          </a:xfrm>
          <a:prstGeom prst="plus">
            <a:avLst>
              <a:gd name="adj" fmla="val 4297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89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96267" y="3511977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60347" y="3518750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안 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878667" y="2760239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만약에 유명한 연예인이 나에게 사귀자고 한다면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 rot="8100000">
            <a:off x="8469087" y="2617066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745311" y="2273514"/>
            <a:ext cx="818636" cy="410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</a:t>
            </a:r>
          </a:p>
        </p:txBody>
      </p:sp>
      <p:sp>
        <p:nvSpPr>
          <p:cNvPr id="10" name="오른쪽 화살표 9"/>
          <p:cNvSpPr/>
          <p:nvPr/>
        </p:nvSpPr>
        <p:spPr>
          <a:xfrm rot="19800000">
            <a:off x="4098781" y="3842646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03787" y="4051213"/>
            <a:ext cx="980628" cy="410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수행할 일</a:t>
            </a:r>
          </a:p>
        </p:txBody>
      </p:sp>
    </p:spTree>
    <p:extLst>
      <p:ext uri="{BB962C8B-B14F-4D97-AF65-F5344CB8AC3E}">
        <p14:creationId xmlns:p14="http://schemas.microsoft.com/office/powerpoint/2010/main" val="3539934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8143240" y="3792606"/>
            <a:ext cx="221827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24053" y="2295875"/>
            <a:ext cx="257387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93627" y="3792607"/>
            <a:ext cx="321733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24107" y="2295875"/>
            <a:ext cx="873760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78667" y="2211599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만약에 유명한 연예인이 나에게 사귀자고 한다면</a:t>
            </a:r>
            <a:r>
              <a:rPr lang="en-US" altLang="ko-KR" sz="2000" b="1" dirty="0">
                <a:solidFill>
                  <a:schemeClr val="tx1"/>
                </a:solidFill>
              </a:rPr>
              <a:t>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63147" y="3711327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if </a:t>
            </a:r>
            <a:r>
              <a:rPr lang="ko-KR" altLang="en-US" sz="2000" b="1" dirty="0">
                <a:solidFill>
                  <a:schemeClr val="tx1"/>
                </a:solidFill>
              </a:rPr>
              <a:t>유명한 연예인이 나에게 사귀자고 한다면</a:t>
            </a:r>
            <a:r>
              <a:rPr lang="en-US" altLang="ko-KR" sz="2000" b="1" dirty="0">
                <a:solidFill>
                  <a:schemeClr val="tx1"/>
                </a:solidFill>
              </a:rPr>
              <a:t>: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50722" y="2252239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한국어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50722" y="3751967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C00000"/>
                </a:solidFill>
              </a:rPr>
              <a:t>파이썬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21" name="직선 화살표 연결선 20"/>
          <p:cNvCxnSpPr>
            <a:stCxn id="15" idx="2"/>
            <a:endCxn id="19" idx="0"/>
          </p:cNvCxnSpPr>
          <p:nvPr/>
        </p:nvCxnSpPr>
        <p:spPr>
          <a:xfrm flipH="1">
            <a:off x="3354494" y="2706442"/>
            <a:ext cx="306493" cy="10861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2"/>
            <a:endCxn id="17" idx="0"/>
          </p:cNvCxnSpPr>
          <p:nvPr/>
        </p:nvCxnSpPr>
        <p:spPr>
          <a:xfrm flipH="1">
            <a:off x="8254154" y="2706442"/>
            <a:ext cx="598593" cy="10861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335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17" name="직사각형 16"/>
          <p:cNvSpPr/>
          <p:nvPr/>
        </p:nvSpPr>
        <p:spPr>
          <a:xfrm>
            <a:off x="8143240" y="3792606"/>
            <a:ext cx="221827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724053" y="2295875"/>
            <a:ext cx="257387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193627" y="3792607"/>
            <a:ext cx="321733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24107" y="2295875"/>
            <a:ext cx="873760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78667" y="2211599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만약에 유명한 연예인이 나에게 사귀자고 한다면</a:t>
            </a:r>
            <a:r>
              <a:rPr lang="en-US" altLang="ko-KR" sz="2000" b="1" dirty="0">
                <a:solidFill>
                  <a:schemeClr val="tx1"/>
                </a:solidFill>
              </a:rPr>
              <a:t>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63147" y="3711327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if </a:t>
            </a:r>
            <a:r>
              <a:rPr lang="ko-KR" altLang="en-US" sz="2000" b="1" dirty="0">
                <a:solidFill>
                  <a:schemeClr val="tx1"/>
                </a:solidFill>
              </a:rPr>
              <a:t>유명한 연예인이 나에게 사귀자고 한다면</a:t>
            </a:r>
            <a:r>
              <a:rPr lang="en-US" altLang="ko-KR" sz="2000" b="1" dirty="0">
                <a:solidFill>
                  <a:schemeClr val="tx1"/>
                </a:solidFill>
              </a:rPr>
              <a:t>: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50722" y="2252239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한국어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50722" y="3751967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C00000"/>
                </a:solidFill>
              </a:rPr>
              <a:t>파이썬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21" name="직선 화살표 연결선 20"/>
          <p:cNvCxnSpPr>
            <a:stCxn id="15" idx="2"/>
            <a:endCxn id="19" idx="0"/>
          </p:cNvCxnSpPr>
          <p:nvPr/>
        </p:nvCxnSpPr>
        <p:spPr>
          <a:xfrm flipH="1">
            <a:off x="3354494" y="2706442"/>
            <a:ext cx="306493" cy="10861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2"/>
            <a:endCxn id="17" idx="0"/>
          </p:cNvCxnSpPr>
          <p:nvPr/>
        </p:nvCxnSpPr>
        <p:spPr>
          <a:xfrm flipH="1">
            <a:off x="8254154" y="2706442"/>
            <a:ext cx="598593" cy="10861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562773" y="4203173"/>
            <a:ext cx="458046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5046134" y="4169656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조건</a:t>
            </a:r>
          </a:p>
        </p:txBody>
      </p:sp>
    </p:spTree>
    <p:extLst>
      <p:ext uri="{BB962C8B-B14F-4D97-AF65-F5344CB8AC3E}">
        <p14:creationId xmlns:p14="http://schemas.microsoft.com/office/powerpoint/2010/main" val="3252266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78667" y="2211599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만약에 유명한 연예인이 나에게 사귀자고 한다면</a:t>
            </a:r>
            <a:r>
              <a:rPr lang="en-US" altLang="ko-KR" sz="2000" b="1" dirty="0">
                <a:solidFill>
                  <a:schemeClr val="tx1"/>
                </a:solidFill>
              </a:rPr>
              <a:t>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63147" y="3711327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if </a:t>
            </a:r>
            <a:r>
              <a:rPr lang="ko-KR" altLang="en-US" sz="2000" b="1" dirty="0">
                <a:solidFill>
                  <a:schemeClr val="tx1"/>
                </a:solidFill>
              </a:rPr>
              <a:t>유명한 연예인이 나에게 사귀자고 한다면</a:t>
            </a:r>
            <a:r>
              <a:rPr lang="en-US" altLang="ko-KR" sz="2000" b="1" dirty="0">
                <a:solidFill>
                  <a:schemeClr val="tx1"/>
                </a:solidFill>
              </a:rPr>
              <a:t>: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50722" y="2252239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한국어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50722" y="3751967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C00000"/>
                </a:solidFill>
              </a:rPr>
              <a:t>파이썬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86761" y="2865646"/>
            <a:ext cx="1882989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수행할 일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63143" y="2808886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사귄다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4124960" y="3108960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4806521" y="4331303"/>
            <a:ext cx="219710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rgbClr val="C00000"/>
                </a:solidFill>
              </a:rPr>
              <a:t>수행할 작업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82903" y="4274543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사귄다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744720" y="4574617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911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78667" y="2211599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만약에 유명한 연예인이 나에게 사귀자고 한다면</a:t>
            </a:r>
            <a:r>
              <a:rPr lang="en-US" altLang="ko-KR" sz="2000" b="1" dirty="0">
                <a:solidFill>
                  <a:schemeClr val="tx1"/>
                </a:solidFill>
              </a:rPr>
              <a:t>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63147" y="3711327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if </a:t>
            </a:r>
            <a:r>
              <a:rPr lang="ko-KR" altLang="en-US" sz="2000" b="1" dirty="0">
                <a:solidFill>
                  <a:schemeClr val="tx1"/>
                </a:solidFill>
              </a:rPr>
              <a:t>유명한 연예인이 나에게 사귀자고 한다면</a:t>
            </a:r>
            <a:r>
              <a:rPr lang="en-US" altLang="ko-KR" sz="2000" b="1" dirty="0">
                <a:solidFill>
                  <a:schemeClr val="tx1"/>
                </a:solidFill>
              </a:rPr>
              <a:t>: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50722" y="2252239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한국어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50722" y="3751967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C00000"/>
                </a:solidFill>
              </a:rPr>
              <a:t>파이썬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52042" y="4365374"/>
            <a:ext cx="601986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86761" y="2865646"/>
            <a:ext cx="1882989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수행할 일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63143" y="2808886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사귄다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4124960" y="3108960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4806521" y="4331303"/>
            <a:ext cx="219710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rgbClr val="C00000"/>
                </a:solidFill>
              </a:rPr>
              <a:t>수행할 작업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82903" y="4274543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사귄다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744720" y="4574617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155310" y="5227532"/>
            <a:ext cx="8198489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rgbClr val="C00000"/>
                </a:solidFill>
              </a:rPr>
              <a:t>수행할 작업은 컴퓨터가 이해할 수 있게 들여쓰기</a:t>
            </a:r>
            <a:r>
              <a:rPr lang="en-US" altLang="ko-KR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하기</a:t>
            </a:r>
            <a:r>
              <a:rPr lang="en-US" altLang="ko-KR" sz="1600" b="1" dirty="0">
                <a:solidFill>
                  <a:srgbClr val="C00000"/>
                </a:solidFill>
              </a:rPr>
              <a:t>! (</a:t>
            </a:r>
            <a:r>
              <a:rPr lang="ko-KR" altLang="en-US" sz="1600" b="1" dirty="0">
                <a:solidFill>
                  <a:srgbClr val="C00000"/>
                </a:solidFill>
              </a:rPr>
              <a:t>탭 </a:t>
            </a:r>
            <a:r>
              <a:rPr lang="en-US" altLang="ko-KR" sz="1600" b="1" dirty="0">
                <a:solidFill>
                  <a:srgbClr val="C00000"/>
                </a:solidFill>
              </a:rPr>
              <a:t>1</a:t>
            </a:r>
            <a:r>
              <a:rPr lang="ko-KR" altLang="en-US" sz="1600" b="1" dirty="0">
                <a:solidFill>
                  <a:srgbClr val="C00000"/>
                </a:solidFill>
              </a:rPr>
              <a:t>번</a:t>
            </a:r>
            <a:r>
              <a:rPr lang="en-US" altLang="ko-KR" sz="1600" b="1" dirty="0">
                <a:solidFill>
                  <a:srgbClr val="C00000"/>
                </a:solidFill>
              </a:rPr>
              <a:t>)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/>
          <p:cNvCxnSpPr>
            <a:endCxn id="16" idx="2"/>
          </p:cNvCxnSpPr>
          <p:nvPr/>
        </p:nvCxnSpPr>
        <p:spPr>
          <a:xfrm flipH="1" flipV="1">
            <a:off x="3553035" y="4775941"/>
            <a:ext cx="145205" cy="4922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281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endParaRPr lang="en-US" altLang="ko-KR" b="1" dirty="0"/>
          </a:p>
          <a:p>
            <a:r>
              <a:rPr lang="en-US" altLang="ko-KR" b="1" dirty="0"/>
              <a:t>   if </a:t>
            </a:r>
            <a:r>
              <a:rPr lang="ko-KR" altLang="en-US" b="1" dirty="0"/>
              <a:t> </a:t>
            </a:r>
            <a:r>
              <a:rPr lang="en-US" altLang="ko-KR" b="1" dirty="0"/>
              <a:t>– </a:t>
            </a:r>
            <a:r>
              <a:rPr lang="ko-KR" altLang="en-US" b="1" dirty="0"/>
              <a:t>조건이 참인지 거짓인지 구분</a:t>
            </a:r>
            <a:r>
              <a:rPr lang="en-US" altLang="ko-KR" b="1" dirty="0"/>
              <a:t>, </a:t>
            </a:r>
            <a:r>
              <a:rPr lang="ko-KR" altLang="en-US" b="1" dirty="0"/>
              <a:t>조건이 참이면 </a:t>
            </a:r>
            <a:r>
              <a:rPr lang="en-US" altLang="ko-KR" b="1" dirty="0"/>
              <a:t>if </a:t>
            </a:r>
            <a:r>
              <a:rPr lang="ko-KR" altLang="en-US" b="1" dirty="0"/>
              <a:t>문 내 코드를 수행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	</a:t>
            </a:r>
            <a:r>
              <a:rPr lang="en-US" altLang="ko-KR" dirty="0" err="1"/>
              <a:t>she_like_me</a:t>
            </a:r>
            <a:r>
              <a:rPr lang="en-US" altLang="ko-KR" dirty="0"/>
              <a:t> = True</a:t>
            </a:r>
          </a:p>
          <a:p>
            <a:r>
              <a:rPr lang="en-US" altLang="ko-KR" dirty="0"/>
              <a:t>	if </a:t>
            </a:r>
            <a:r>
              <a:rPr lang="en-US" altLang="ko-KR" dirty="0" err="1"/>
              <a:t>she_like_me</a:t>
            </a:r>
            <a:r>
              <a:rPr lang="en-US" altLang="ko-KR" dirty="0"/>
              <a:t> == True:</a:t>
            </a:r>
          </a:p>
          <a:p>
            <a:r>
              <a:rPr lang="en-US" altLang="ko-KR" dirty="0"/>
              <a:t>	    print(“I love you too”)</a:t>
            </a:r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691" y="2735939"/>
            <a:ext cx="4795522" cy="10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658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51947" y="2800777"/>
            <a:ext cx="728810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만약에 내가 좋아하는 사람에게 고백을 했는데 성공했다면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96267" y="3484888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60347" y="3491661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못 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53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인공지능 스피커는 하드웨어 일까요</a:t>
            </a:r>
            <a:r>
              <a:rPr lang="en-US" altLang="ko-KR" b="1" dirty="0"/>
              <a:t>? </a:t>
            </a:r>
            <a:r>
              <a:rPr lang="ko-KR" altLang="en-US" b="1" dirty="0"/>
              <a:t>소프트웨어 일까요</a:t>
            </a:r>
            <a:r>
              <a:rPr lang="en-US" altLang="ko-KR" b="1" dirty="0"/>
              <a:t>?                                                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>
                <a:solidFill>
                  <a:schemeClr val="accent2"/>
                </a:solidFill>
              </a:rPr>
              <a:t> 	 	 	 	 	 	 	 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181975" y="5811838"/>
            <a:ext cx="2743200" cy="365125"/>
          </a:xfrm>
        </p:spPr>
        <p:txBody>
          <a:bodyPr/>
          <a:lstStyle/>
          <a:p>
            <a:fld id="{69C2F3C7-857E-4313-BE30-EC43D407B84B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6" name="Picture 8" descr="https://www.ilovepc.co.kr/news/photo/202105/38935_84926_265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t="5683" r="4829" b="5981"/>
          <a:stretch/>
        </p:blipFill>
        <p:spPr bwMode="auto">
          <a:xfrm>
            <a:off x="904875" y="1704974"/>
            <a:ext cx="6600825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2135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96267" y="3180080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60347" y="3186853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못 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4267199" y="3070013"/>
            <a:ext cx="1557867" cy="7315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/>
          <p:nvPr/>
        </p:nvSpPr>
        <p:spPr>
          <a:xfrm rot="2700000">
            <a:off x="6750424" y="2969211"/>
            <a:ext cx="919578" cy="919578"/>
          </a:xfrm>
          <a:prstGeom prst="plus">
            <a:avLst>
              <a:gd name="adj" fmla="val 4297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9123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451947" y="3139440"/>
            <a:ext cx="728810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그게 아니라면</a:t>
            </a:r>
            <a:r>
              <a:rPr lang="en-US" altLang="ko-KR" sz="2000" b="1" dirty="0">
                <a:solidFill>
                  <a:srgbClr val="C00000"/>
                </a:solidFill>
              </a:rPr>
              <a:t>? </a:t>
            </a:r>
            <a:r>
              <a:rPr lang="ko-KR" altLang="en-US" sz="2000" b="1" dirty="0" err="1">
                <a:solidFill>
                  <a:srgbClr val="C00000"/>
                </a:solidFill>
              </a:rPr>
              <a:t>ㅠㅠ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90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96267" y="3180080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160347" y="3186853"/>
            <a:ext cx="2099733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못 사귄다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431279" y="3063240"/>
            <a:ext cx="1557867" cy="73152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/>
          <p:nvPr/>
        </p:nvSpPr>
        <p:spPr>
          <a:xfrm rot="2700000">
            <a:off x="4586343" y="2975984"/>
            <a:ext cx="919578" cy="919578"/>
          </a:xfrm>
          <a:prstGeom prst="plus">
            <a:avLst>
              <a:gd name="adj" fmla="val 4297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3209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115727" y="5234794"/>
            <a:ext cx="871221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115727" y="2873002"/>
            <a:ext cx="2567097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수행할 경우를 조건에 따라 분류</a:t>
            </a:r>
            <a:endParaRPr lang="en-US" altLang="ko-KR" b="1" dirty="0"/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73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31250" y="1631632"/>
            <a:ext cx="7200053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만약에 내가 좋아하는 사람에게 고백했는데 성공했다면</a:t>
            </a:r>
            <a:r>
              <a:rPr lang="en-US" altLang="ko-KR" sz="2000" b="1" dirty="0">
                <a:solidFill>
                  <a:schemeClr val="tx1"/>
                </a:solidFill>
              </a:rPr>
              <a:t>?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15727" y="4031753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if </a:t>
            </a:r>
            <a:r>
              <a:rPr lang="ko-KR" altLang="en-US" sz="2000" b="1" dirty="0">
                <a:solidFill>
                  <a:schemeClr val="tx1"/>
                </a:solidFill>
              </a:rPr>
              <a:t>내가 좋아하는 사람에게 고백했는데 성공했다면 </a:t>
            </a:r>
            <a:r>
              <a:rPr lang="en-US" altLang="ko-KR" sz="2000" b="1" dirty="0">
                <a:solidFill>
                  <a:schemeClr val="tx1"/>
                </a:solidFill>
              </a:rPr>
              <a:t>: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03306" y="1672272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한국어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03302" y="4072393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C00000"/>
                </a:solidFill>
              </a:rPr>
              <a:t>파이썬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450076" y="2287110"/>
            <a:ext cx="3299467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성공 했을 때 수행할 일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15727" y="2228919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사귄다</a:t>
            </a: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4077544" y="2528993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735483" y="4594969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사귄다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697300" y="4895043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115727" y="2794033"/>
            <a:ext cx="256709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그게 아니라면</a:t>
            </a:r>
            <a:r>
              <a:rPr lang="en-US" altLang="ko-KR" sz="2000" b="1" dirty="0">
                <a:solidFill>
                  <a:schemeClr val="tx1"/>
                </a:solidFill>
              </a:rPr>
              <a:t>? </a:t>
            </a:r>
            <a:r>
              <a:rPr lang="ko-KR" altLang="en-US" sz="2000" b="1" dirty="0" err="1">
                <a:solidFill>
                  <a:schemeClr val="tx1"/>
                </a:solidFill>
              </a:rPr>
              <a:t>ㅠㅠ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815833" y="3457555"/>
            <a:ext cx="3120814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실패 했을 때 수행할 일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115727" y="3416915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못 사귄다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4443301" y="3716989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36691" y="4710377"/>
            <a:ext cx="258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성공 했을 때 수행할 일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143250" y="5125656"/>
            <a:ext cx="2539574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else: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435589" y="5618607"/>
            <a:ext cx="3120814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실패 했을 때 수행할 일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735483" y="5577967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못 사귄다</a:t>
            </a: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5063057" y="5878041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15" idx="1"/>
            <a:endCxn id="29" idx="1"/>
          </p:cNvCxnSpPr>
          <p:nvPr/>
        </p:nvCxnSpPr>
        <p:spPr>
          <a:xfrm rot="10800000" flipV="1">
            <a:off x="3115727" y="3083592"/>
            <a:ext cx="12700" cy="2356485"/>
          </a:xfrm>
          <a:prstGeom prst="bentConnector3">
            <a:avLst>
              <a:gd name="adj1" fmla="val 1180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8312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조건문</a:t>
            </a:r>
            <a:endParaRPr lang="en-US" altLang="ko-KR" b="1" dirty="0"/>
          </a:p>
          <a:p>
            <a:r>
              <a:rPr lang="en-US" altLang="ko-KR" b="1" dirty="0"/>
              <a:t> if 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조건이 참인지 거짓인지 구분</a:t>
            </a:r>
            <a:r>
              <a:rPr lang="en-US" altLang="ko-KR" b="1" dirty="0"/>
              <a:t>, </a:t>
            </a:r>
            <a:r>
              <a:rPr lang="ko-KR" altLang="en-US" b="1" dirty="0"/>
              <a:t>조건이 참이면 </a:t>
            </a:r>
            <a:r>
              <a:rPr lang="en-US" altLang="ko-KR" b="1" dirty="0"/>
              <a:t>if </a:t>
            </a:r>
            <a:r>
              <a:rPr lang="ko-KR" altLang="en-US" b="1" dirty="0"/>
              <a:t>문 내 코드를 수행</a:t>
            </a:r>
            <a:endParaRPr lang="en-US" altLang="ko-KR" b="1" dirty="0"/>
          </a:p>
          <a:p>
            <a:r>
              <a:rPr lang="en-US" altLang="ko-KR" b="1" dirty="0"/>
              <a:t> else – </a:t>
            </a:r>
            <a:r>
              <a:rPr lang="ko-KR" altLang="en-US" b="1" dirty="0"/>
              <a:t>조건이 거짓인 경우</a:t>
            </a:r>
            <a:r>
              <a:rPr lang="en-US" altLang="ko-KR" b="1" dirty="0"/>
              <a:t>, else </a:t>
            </a:r>
            <a:r>
              <a:rPr lang="ko-KR" altLang="en-US" b="1" dirty="0"/>
              <a:t>문 내 코드를 수행</a:t>
            </a:r>
            <a:r>
              <a:rPr lang="en-US" altLang="ko-KR" b="1" dirty="0"/>
              <a:t> </a:t>
            </a:r>
          </a:p>
          <a:p>
            <a:endParaRPr lang="en-US" altLang="ko-KR" b="1" dirty="0"/>
          </a:p>
          <a:p>
            <a:r>
              <a:rPr lang="en-US" altLang="ko-KR" dirty="0"/>
              <a:t>           </a:t>
            </a:r>
            <a:r>
              <a:rPr lang="en-US" altLang="ko-KR" dirty="0" err="1"/>
              <a:t>would_you_marry_me</a:t>
            </a:r>
            <a:r>
              <a:rPr lang="en-US" altLang="ko-KR" dirty="0"/>
              <a:t> = True</a:t>
            </a:r>
          </a:p>
          <a:p>
            <a:r>
              <a:rPr lang="en-US" altLang="ko-KR" dirty="0"/>
              <a:t>	if </a:t>
            </a:r>
            <a:r>
              <a:rPr lang="en-US" altLang="ko-KR" dirty="0" err="1"/>
              <a:t>would_you_marry_me</a:t>
            </a:r>
            <a:r>
              <a:rPr lang="en-US" altLang="ko-KR" dirty="0"/>
              <a:t> == True:</a:t>
            </a:r>
          </a:p>
          <a:p>
            <a:r>
              <a:rPr lang="en-US" altLang="ko-KR" dirty="0"/>
              <a:t>	    print(“Nice”)</a:t>
            </a:r>
          </a:p>
          <a:p>
            <a:r>
              <a:rPr lang="en-US" altLang="ko-KR" dirty="0"/>
              <a:t>	else:</a:t>
            </a:r>
          </a:p>
          <a:p>
            <a:r>
              <a:rPr lang="en-US" altLang="ko-KR" dirty="0"/>
              <a:t>	    print(“I’m so sad </a:t>
            </a:r>
            <a:r>
              <a:rPr lang="en-US" altLang="ko-KR" dirty="0">
                <a:sym typeface="Wingdings" panose="05000000000000000000" pitchFamily="2" charset="2"/>
              </a:rPr>
              <a:t></a:t>
            </a:r>
            <a:r>
              <a:rPr lang="en-US" altLang="ko-KR" dirty="0"/>
              <a:t>”)</a:t>
            </a:r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74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19" y="2746348"/>
            <a:ext cx="5889409" cy="16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55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아침 먹고 땡</a:t>
            </a:r>
          </a:p>
        </p:txBody>
      </p:sp>
    </p:spTree>
    <p:extLst>
      <p:ext uri="{BB962C8B-B14F-4D97-AF65-F5344CB8AC3E}">
        <p14:creationId xmlns:p14="http://schemas.microsoft.com/office/powerpoint/2010/main" val="319130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trike="sngStrike" dirty="0">
                <a:solidFill>
                  <a:srgbClr val="C00000"/>
                </a:solidFill>
              </a:rPr>
              <a:t>하고 나서려는데 화려한 조명</a:t>
            </a:r>
            <a:r>
              <a:rPr lang="en-US" altLang="ko-KR" sz="2000" b="1" strike="sngStrike" dirty="0">
                <a:solidFill>
                  <a:srgbClr val="C00000"/>
                </a:solidFill>
              </a:rPr>
              <a:t>... </a:t>
            </a:r>
            <a:r>
              <a:rPr lang="ko-KR" altLang="en-US" sz="2000" b="1" strike="sngStrike" dirty="0">
                <a:solidFill>
                  <a:srgbClr val="C00000"/>
                </a:solidFill>
              </a:rPr>
              <a:t>똥 밟</a:t>
            </a:r>
            <a:r>
              <a:rPr lang="en-US" altLang="ko-KR" sz="2000" b="1" strike="sngStrike" dirty="0">
                <a:solidFill>
                  <a:srgbClr val="C00000"/>
                </a:solidFill>
              </a:rPr>
              <a:t>…</a:t>
            </a:r>
            <a:endParaRPr lang="ko-KR" altLang="en-US" sz="2000" b="1" strike="sngStrik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394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공부</a:t>
            </a:r>
            <a:r>
              <a:rPr lang="en-US" altLang="ko-KR" sz="2000" b="1" dirty="0">
                <a:solidFill>
                  <a:srgbClr val="C00000"/>
                </a:solidFill>
              </a:rPr>
              <a:t>…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85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78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점심 먹고 공부</a:t>
            </a:r>
          </a:p>
        </p:txBody>
      </p:sp>
    </p:spTree>
    <p:extLst>
      <p:ext uri="{BB962C8B-B14F-4D97-AF65-F5344CB8AC3E}">
        <p14:creationId xmlns:p14="http://schemas.microsoft.com/office/powerpoint/2010/main" val="40683734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79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저녁 먹고 공부</a:t>
            </a:r>
          </a:p>
        </p:txBody>
      </p:sp>
    </p:spTree>
    <p:extLst>
      <p:ext uri="{BB962C8B-B14F-4D97-AF65-F5344CB8AC3E}">
        <p14:creationId xmlns:p14="http://schemas.microsoft.com/office/powerpoint/2010/main" val="1672346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하드웨어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23184" y="6140568"/>
            <a:ext cx="3274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전자회로 설계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8121095" y="6111993"/>
            <a:ext cx="3274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전자기판 설계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5" y="1485461"/>
            <a:ext cx="6895248" cy="45152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81185" b="32176"/>
          <a:stretch/>
        </p:blipFill>
        <p:spPr>
          <a:xfrm>
            <a:off x="8543923" y="365129"/>
            <a:ext cx="2428792" cy="55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393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254161" y="3231214"/>
            <a:ext cx="1346414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54161" y="2287164"/>
            <a:ext cx="1125330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12489" y="2279729"/>
            <a:ext cx="1124375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969862" y="2273314"/>
            <a:ext cx="1150201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45137" y="2279729"/>
            <a:ext cx="598913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80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163146" y="2219852"/>
            <a:ext cx="7689003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아침 먹고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공부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점심 먹고 공부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저녁 먹고 공부</a:t>
            </a:r>
            <a:r>
              <a:rPr lang="en-US" altLang="ko-KR" sz="2000" b="1" dirty="0">
                <a:solidFill>
                  <a:schemeClr val="tx1"/>
                </a:solidFill>
              </a:rPr>
              <a:t>… </a:t>
            </a:r>
            <a:r>
              <a:rPr lang="ko-KR" altLang="en-US" sz="2000" b="1" dirty="0">
                <a:solidFill>
                  <a:schemeClr val="tx1"/>
                </a:solidFill>
              </a:rPr>
              <a:t>계속 공부</a:t>
            </a:r>
            <a:r>
              <a:rPr lang="en-US" altLang="ko-KR" sz="2000" b="1" dirty="0">
                <a:solidFill>
                  <a:schemeClr val="tx1"/>
                </a:solidFill>
              </a:rPr>
              <a:t>…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63147" y="3133477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while True: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50722" y="2252239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한국어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50722" y="3174117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C00000"/>
                </a:solidFill>
              </a:rPr>
              <a:t>파이썬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806521" y="3753453"/>
            <a:ext cx="219710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수행할 작업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82903" y="3696693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공부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744720" y="3996767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6" idx="2"/>
            <a:endCxn id="15" idx="0"/>
          </p:cNvCxnSpPr>
          <p:nvPr/>
        </p:nvCxnSpPr>
        <p:spPr>
          <a:xfrm>
            <a:off x="3816826" y="2697731"/>
            <a:ext cx="110542" cy="5334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2" idx="2"/>
            <a:endCxn id="15" idx="0"/>
          </p:cNvCxnSpPr>
          <p:nvPr/>
        </p:nvCxnSpPr>
        <p:spPr>
          <a:xfrm flipH="1">
            <a:off x="3927368" y="2690296"/>
            <a:ext cx="1747309" cy="540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7" idx="2"/>
            <a:endCxn id="15" idx="0"/>
          </p:cNvCxnSpPr>
          <p:nvPr/>
        </p:nvCxnSpPr>
        <p:spPr>
          <a:xfrm flipH="1">
            <a:off x="3927368" y="2683881"/>
            <a:ext cx="3617595" cy="5473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9" idx="2"/>
            <a:endCxn id="15" idx="0"/>
          </p:cNvCxnSpPr>
          <p:nvPr/>
        </p:nvCxnSpPr>
        <p:spPr>
          <a:xfrm flipH="1">
            <a:off x="3927368" y="2690296"/>
            <a:ext cx="5317226" cy="5409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화살표 31"/>
          <p:cNvSpPr/>
          <p:nvPr/>
        </p:nvSpPr>
        <p:spPr>
          <a:xfrm rot="19800000">
            <a:off x="2879103" y="3601767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35000" y="3810334"/>
            <a:ext cx="2329737" cy="410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조건이 </a:t>
            </a:r>
            <a:r>
              <a:rPr lang="ko-KR" altLang="en-US" sz="1100" b="1">
                <a:solidFill>
                  <a:schemeClr val="tx1"/>
                </a:solidFill>
              </a:rPr>
              <a:t>참인 동안 계속 반복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4899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endParaRPr lang="en-US" altLang="ko-KR" b="1" dirty="0"/>
          </a:p>
          <a:p>
            <a:r>
              <a:rPr lang="en-US" altLang="ko-KR" b="1" dirty="0"/>
              <a:t> while 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조건이 참인</a:t>
            </a:r>
            <a:r>
              <a:rPr lang="en-US" altLang="ko-KR" b="1" dirty="0"/>
              <a:t> </a:t>
            </a:r>
            <a:r>
              <a:rPr lang="ko-KR" altLang="en-US" b="1" dirty="0"/>
              <a:t>경우</a:t>
            </a:r>
            <a:r>
              <a:rPr lang="en-US" altLang="ko-KR" b="1" dirty="0"/>
              <a:t>, while </a:t>
            </a:r>
            <a:r>
              <a:rPr lang="ko-KR" altLang="en-US" b="1" dirty="0"/>
              <a:t>문 내 코드를 계속 반복하여 수행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	while True:</a:t>
            </a:r>
          </a:p>
          <a:p>
            <a:r>
              <a:rPr lang="en-US" altLang="ko-KR" dirty="0"/>
              <a:t>	    print(“Studying…”)</a:t>
            </a:r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0" y="2403576"/>
            <a:ext cx="5855110" cy="64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61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고 </a:t>
            </a:r>
            <a:r>
              <a:rPr lang="en-US" altLang="ko-KR" sz="2000" b="1" dirty="0">
                <a:solidFill>
                  <a:srgbClr val="C00000"/>
                </a:solidFill>
              </a:rPr>
              <a:t>1</a:t>
            </a:r>
            <a:r>
              <a:rPr lang="ko-KR" altLang="en-US" sz="2000" b="1" dirty="0">
                <a:solidFill>
                  <a:srgbClr val="C00000"/>
                </a:solidFill>
              </a:rPr>
              <a:t>때 공부</a:t>
            </a:r>
            <a:r>
              <a:rPr lang="en-US" altLang="ko-KR" sz="2000" b="1" dirty="0">
                <a:solidFill>
                  <a:srgbClr val="C00000"/>
                </a:solidFill>
              </a:rPr>
              <a:t>…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2289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83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고 </a:t>
            </a:r>
            <a:r>
              <a:rPr lang="en-US" altLang="ko-KR" sz="2000" b="1" dirty="0">
                <a:solidFill>
                  <a:srgbClr val="C00000"/>
                </a:solidFill>
              </a:rPr>
              <a:t>2</a:t>
            </a:r>
            <a:r>
              <a:rPr lang="ko-KR" altLang="en-US" sz="2000" b="1" dirty="0">
                <a:solidFill>
                  <a:srgbClr val="C00000"/>
                </a:solidFill>
              </a:rPr>
              <a:t>때 공부</a:t>
            </a:r>
            <a:r>
              <a:rPr lang="en-US" altLang="ko-KR" sz="2000" b="1" dirty="0">
                <a:solidFill>
                  <a:srgbClr val="C00000"/>
                </a:solidFill>
              </a:rPr>
              <a:t>…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2438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84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고 </a:t>
            </a:r>
            <a:r>
              <a:rPr lang="en-US" altLang="ko-KR" sz="2000" b="1" dirty="0">
                <a:solidFill>
                  <a:srgbClr val="C00000"/>
                </a:solidFill>
              </a:rPr>
              <a:t>3</a:t>
            </a:r>
            <a:r>
              <a:rPr lang="ko-KR" altLang="en-US" sz="2000" b="1" dirty="0">
                <a:solidFill>
                  <a:srgbClr val="C00000"/>
                </a:solidFill>
              </a:rPr>
              <a:t>때 공부</a:t>
            </a:r>
            <a:r>
              <a:rPr lang="en-US" altLang="ko-KR" sz="2000" b="1" dirty="0">
                <a:solidFill>
                  <a:srgbClr val="C00000"/>
                </a:solidFill>
              </a:rPr>
              <a:t>…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284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85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대학 합격하면</a:t>
            </a:r>
            <a:r>
              <a:rPr lang="en-US" altLang="ko-KR" sz="2000" b="1" dirty="0">
                <a:solidFill>
                  <a:srgbClr val="C00000"/>
                </a:solidFill>
              </a:rPr>
              <a:t>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733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86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78667" y="3139440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공부 왜 해</a:t>
            </a:r>
            <a:r>
              <a:rPr lang="en-US" altLang="ko-KR" sz="2000" b="1" dirty="0">
                <a:solidFill>
                  <a:srgbClr val="C00000"/>
                </a:solidFill>
              </a:rPr>
              <a:t>??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874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749586" y="3328546"/>
            <a:ext cx="1346414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85068" y="2267698"/>
            <a:ext cx="635950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7995" y="2272817"/>
            <a:ext cx="795706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175534" y="2272817"/>
            <a:ext cx="821744" cy="410567"/>
          </a:xfrm>
          <a:prstGeom prst="rect">
            <a:avLst/>
          </a:prstGeom>
          <a:solidFill>
            <a:srgbClr val="FFFF00">
              <a:alpha val="34902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b="1" dirty="0"/>
              <a:t>동일한 작업을 여러 번 수행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87</a:t>
            </a:fld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163146" y="2219852"/>
            <a:ext cx="7689003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고</a:t>
            </a:r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</a:rPr>
              <a:t>때 공부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고</a:t>
            </a:r>
            <a:r>
              <a:rPr lang="en-US" altLang="ko-KR" sz="2000" b="1" dirty="0">
                <a:solidFill>
                  <a:schemeClr val="tx1"/>
                </a:solidFill>
              </a:rPr>
              <a:t> 2</a:t>
            </a:r>
            <a:r>
              <a:rPr lang="ko-KR" altLang="en-US" sz="2000" b="1" dirty="0">
                <a:solidFill>
                  <a:schemeClr val="tx1"/>
                </a:solidFill>
              </a:rPr>
              <a:t>때 공부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고 </a:t>
            </a:r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때 공부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56797" y="3235368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for grade in range(1, 3):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950722" y="2252239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한국어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944372" y="3276008"/>
            <a:ext cx="133434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rgbClr val="C00000"/>
                </a:solidFill>
              </a:rPr>
              <a:t>파이썬</a:t>
            </a:r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: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800171" y="3855344"/>
            <a:ext cx="2197106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수행할 작업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776553" y="3798584"/>
            <a:ext cx="2167467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>
                <a:solidFill>
                  <a:schemeClr val="tx1"/>
                </a:solidFill>
              </a:rPr>
              <a:t>공부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4738370" y="4098658"/>
            <a:ext cx="37253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6" idx="2"/>
            <a:endCxn id="15" idx="0"/>
          </p:cNvCxnSpPr>
          <p:nvPr/>
        </p:nvCxnSpPr>
        <p:spPr>
          <a:xfrm>
            <a:off x="3603043" y="2678265"/>
            <a:ext cx="1819750" cy="6502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2" idx="2"/>
            <a:endCxn id="15" idx="0"/>
          </p:cNvCxnSpPr>
          <p:nvPr/>
        </p:nvCxnSpPr>
        <p:spPr>
          <a:xfrm>
            <a:off x="5075848" y="2683384"/>
            <a:ext cx="346945" cy="6451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7" idx="2"/>
            <a:endCxn id="15" idx="0"/>
          </p:cNvCxnSpPr>
          <p:nvPr/>
        </p:nvCxnSpPr>
        <p:spPr>
          <a:xfrm flipH="1">
            <a:off x="5422793" y="2683384"/>
            <a:ext cx="1163613" cy="64516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오른쪽 화살표 31"/>
          <p:cNvSpPr/>
          <p:nvPr/>
        </p:nvSpPr>
        <p:spPr>
          <a:xfrm rot="19800000">
            <a:off x="2872753" y="3703658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28650" y="3912225"/>
            <a:ext cx="2329737" cy="410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조건이 참인 동안 계속 반복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133709" y="2403088"/>
            <a:ext cx="3770982" cy="49784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C00000"/>
                </a:solidFill>
              </a:rPr>
              <a:t>range() – </a:t>
            </a:r>
            <a:r>
              <a:rPr lang="ko-KR" altLang="en-US" sz="2000" b="1" dirty="0">
                <a:solidFill>
                  <a:srgbClr val="C00000"/>
                </a:solidFill>
              </a:rPr>
              <a:t>범위 표현 함수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9373158" y="2900928"/>
            <a:ext cx="6434666" cy="579120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133709" y="4129938"/>
            <a:ext cx="344517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예시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range(1, 3) 	- 1, 2, 3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range(1, 10, 2) 	- 1, 3, 5, 7, 9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range(3, 1, -1) 	- 3, 2, 1</a:t>
            </a:r>
            <a:endParaRPr lang="ko-KR" altLang="en-US" b="1" dirty="0"/>
          </a:p>
        </p:txBody>
      </p:sp>
      <p:sp>
        <p:nvSpPr>
          <p:cNvPr id="36" name="직사각형 35"/>
          <p:cNvSpPr/>
          <p:nvPr/>
        </p:nvSpPr>
        <p:spPr>
          <a:xfrm>
            <a:off x="8133709" y="3014356"/>
            <a:ext cx="2880917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range(</a:t>
            </a:r>
            <a:r>
              <a:rPr lang="ko-KR" altLang="en-US" b="1" dirty="0"/>
              <a:t>시작점</a:t>
            </a:r>
            <a:r>
              <a:rPr lang="en-US" altLang="ko-KR" b="1" dirty="0"/>
              <a:t>, </a:t>
            </a:r>
            <a:r>
              <a:rPr lang="ko-KR" altLang="en-US" b="1" dirty="0"/>
              <a:t>끝점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range(</a:t>
            </a:r>
            <a:r>
              <a:rPr lang="ko-KR" altLang="en-US" b="1" dirty="0"/>
              <a:t>시작점</a:t>
            </a:r>
            <a:r>
              <a:rPr lang="en-US" altLang="ko-KR" b="1" dirty="0"/>
              <a:t>, </a:t>
            </a:r>
            <a:r>
              <a:rPr lang="ko-KR" altLang="en-US" b="1" dirty="0"/>
              <a:t>끝점</a:t>
            </a:r>
            <a:r>
              <a:rPr lang="en-US" altLang="ko-KR" b="1" dirty="0"/>
              <a:t>, </a:t>
            </a:r>
            <a:r>
              <a:rPr lang="ko-KR" altLang="en-US" b="1" dirty="0"/>
              <a:t>간격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59869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/>
              <a:t>반복문</a:t>
            </a:r>
            <a:endParaRPr lang="en-US" altLang="ko-KR" b="1" dirty="0"/>
          </a:p>
          <a:p>
            <a:r>
              <a:rPr lang="en-US" altLang="ko-KR" b="1" dirty="0"/>
              <a:t>for </a:t>
            </a:r>
            <a:r>
              <a:rPr lang="ko-KR" altLang="en-US" b="1" dirty="0"/>
              <a:t> </a:t>
            </a:r>
            <a:r>
              <a:rPr lang="en-US" altLang="ko-KR" b="1" dirty="0"/>
              <a:t>- </a:t>
            </a:r>
            <a:r>
              <a:rPr lang="ko-KR" altLang="en-US" b="1" dirty="0"/>
              <a:t>주어진 범위 내에 </a:t>
            </a:r>
            <a:r>
              <a:rPr lang="en-US" altLang="ko-KR" b="1" dirty="0"/>
              <a:t>for </a:t>
            </a:r>
            <a:r>
              <a:rPr lang="ko-KR" altLang="en-US" b="1" dirty="0"/>
              <a:t>문 내 코드를 반복하여 수행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	for grade in range(1, 4):</a:t>
            </a:r>
          </a:p>
          <a:p>
            <a:r>
              <a:rPr lang="en-US" altLang="ko-KR" dirty="0"/>
              <a:t>	    print(“Studying…”)</a:t>
            </a:r>
          </a:p>
          <a:p>
            <a:endParaRPr lang="en-US" altLang="ko-KR" dirty="0"/>
          </a:p>
          <a:p>
            <a:r>
              <a:rPr lang="en-US" altLang="ko-KR" dirty="0"/>
              <a:t>	print(“I’m not studying!”)</a:t>
            </a:r>
          </a:p>
          <a:p>
            <a:pPr lvl="1" indent="0">
              <a:lnSpc>
                <a:spcPct val="200000"/>
              </a:lnSpc>
              <a:buNone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88</a:t>
            </a:fld>
            <a:endParaRPr lang="ko-KR" altLang="en-US" dirty="0"/>
          </a:p>
        </p:txBody>
      </p:sp>
      <p:sp>
        <p:nvSpPr>
          <p:cNvPr id="7" name="직각 삼각형 6"/>
          <p:cNvSpPr/>
          <p:nvPr/>
        </p:nvSpPr>
        <p:spPr>
          <a:xfrm>
            <a:off x="0" y="6036906"/>
            <a:ext cx="718457" cy="82109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93" y="2247900"/>
            <a:ext cx="45815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04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햄스터 로봇과 컴퓨터 연결</a:t>
            </a:r>
          </a:p>
          <a:p>
            <a:pPr lvl="1">
              <a:lnSpc>
                <a:spcPct val="150000"/>
              </a:lnSpc>
              <a:buAutoNum type="arabicPeriod"/>
            </a:pPr>
            <a:r>
              <a:rPr lang="ko-KR" altLang="en-US" dirty="0"/>
              <a:t>자신의 햄스터 로봇과 </a:t>
            </a:r>
            <a:r>
              <a:rPr lang="en-US" altLang="ko-KR" dirty="0"/>
              <a:t>USB </a:t>
            </a:r>
            <a:r>
              <a:rPr lang="ko-KR" altLang="en-US" dirty="0" err="1"/>
              <a:t>동글에</a:t>
            </a:r>
            <a:r>
              <a:rPr lang="ko-KR" altLang="en-US" dirty="0"/>
              <a:t> 표시</a:t>
            </a:r>
            <a:r>
              <a:rPr lang="en-US" altLang="ko-KR" dirty="0"/>
              <a:t>(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사인</a:t>
            </a:r>
            <a:r>
              <a:rPr lang="en-US" altLang="ko-KR" dirty="0"/>
              <a:t>, </a:t>
            </a:r>
            <a:r>
              <a:rPr lang="ko-KR" altLang="en-US" dirty="0"/>
              <a:t>특수 모양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lvl="1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lvl="1">
              <a:lnSpc>
                <a:spcPct val="150000"/>
              </a:lnSpc>
              <a:buAutoNum type="arabicPeriod"/>
            </a:pPr>
            <a:endParaRPr lang="en-US" altLang="ko-KR" dirty="0"/>
          </a:p>
          <a:p>
            <a:pPr lvl="1">
              <a:lnSpc>
                <a:spcPct val="150000"/>
              </a:lnSpc>
              <a:buAutoNum type="arabicPeriod"/>
            </a:pPr>
            <a:r>
              <a:rPr lang="en-US" altLang="ko-KR" dirty="0"/>
              <a:t>USB </a:t>
            </a:r>
            <a:r>
              <a:rPr lang="ko-KR" altLang="en-US" dirty="0" err="1"/>
              <a:t>동글을</a:t>
            </a:r>
            <a:r>
              <a:rPr lang="ko-KR" altLang="en-US" dirty="0"/>
              <a:t> 컴퓨터 </a:t>
            </a:r>
            <a:r>
              <a:rPr lang="en-US" altLang="ko-KR" dirty="0"/>
              <a:t>USB </a:t>
            </a:r>
            <a:r>
              <a:rPr lang="ko-KR" altLang="en-US" dirty="0"/>
              <a:t>포트에 연결</a:t>
            </a:r>
            <a:endParaRPr lang="en-US" altLang="ko-KR" dirty="0"/>
          </a:p>
          <a:p>
            <a:pPr lvl="1">
              <a:lnSpc>
                <a:spcPct val="150000"/>
              </a:lnSpc>
              <a:buAutoNum type="arabicPeriod"/>
            </a:pPr>
            <a:r>
              <a:rPr lang="en-US" altLang="ko-KR" dirty="0"/>
              <a:t>USB </a:t>
            </a:r>
            <a:r>
              <a:rPr lang="ko-KR" altLang="en-US" dirty="0" err="1"/>
              <a:t>동글에</a:t>
            </a:r>
            <a:r>
              <a:rPr lang="ko-KR" altLang="en-US" dirty="0"/>
              <a:t> 파란 불이 들어오면</a:t>
            </a:r>
            <a:r>
              <a:rPr lang="en-US" altLang="ko-KR" dirty="0"/>
              <a:t>(</a:t>
            </a:r>
            <a:r>
              <a:rPr lang="ko-KR" altLang="en-US" dirty="0"/>
              <a:t>천천히 깜빡</a:t>
            </a:r>
            <a:r>
              <a:rPr lang="en-US" altLang="ko-KR" dirty="0"/>
              <a:t>)</a:t>
            </a:r>
            <a:r>
              <a:rPr lang="ko-KR" altLang="en-US" dirty="0"/>
              <a:t> 정상 작동 중인 상태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89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2751" r="8904" b="11799"/>
          <a:stretch/>
        </p:blipFill>
        <p:spPr>
          <a:xfrm>
            <a:off x="8804532" y="1603570"/>
            <a:ext cx="2308051" cy="1911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629"/>
          <a:stretch/>
        </p:blipFill>
        <p:spPr>
          <a:xfrm>
            <a:off x="8804536" y="3930656"/>
            <a:ext cx="2355337" cy="224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3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 구성 요소 및 동작 원리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소프트웨어 개발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5757"/>
          <a:stretch/>
        </p:blipFill>
        <p:spPr>
          <a:xfrm>
            <a:off x="1094120" y="1542701"/>
            <a:ext cx="4759509" cy="4362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5084" y="6017800"/>
            <a:ext cx="3274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에어팬슬</a:t>
            </a:r>
            <a:r>
              <a:rPr lang="ko-KR" altLang="en-US" sz="1600" b="1" dirty="0"/>
              <a:t> 코드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727" y="2231981"/>
            <a:ext cx="4090833" cy="28734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820" y="3787070"/>
            <a:ext cx="1959705" cy="14977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52261" y="6007686"/>
            <a:ext cx="3274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/>
              <a:t>에어팬슬</a:t>
            </a:r>
            <a:r>
              <a:rPr lang="ko-KR" altLang="en-US" sz="1600" b="1" dirty="0"/>
              <a:t> 프로그램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8465335" y="547544"/>
            <a:ext cx="3458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https://youtu.be/F_xNoEZ0Cg4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06390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햄스터 로봇과 컴퓨터 연결</a:t>
            </a:r>
          </a:p>
          <a:p>
            <a:pPr lvl="1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dirty="0"/>
              <a:t>햄스터 로봇의 전원 버튼 </a:t>
            </a:r>
            <a:r>
              <a:rPr lang="en-US" altLang="ko-KR" dirty="0"/>
              <a:t>ON, </a:t>
            </a:r>
          </a:p>
          <a:p>
            <a:pPr lvl="1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dirty="0"/>
              <a:t>햄스터 로봇과 </a:t>
            </a:r>
            <a:r>
              <a:rPr lang="en-US" altLang="ko-KR" dirty="0"/>
              <a:t>USB </a:t>
            </a:r>
            <a:r>
              <a:rPr lang="ko-KR" altLang="en-US" dirty="0" err="1"/>
              <a:t>동글이</a:t>
            </a:r>
            <a:r>
              <a:rPr lang="ko-KR" altLang="en-US" dirty="0"/>
              <a:t> </a:t>
            </a:r>
            <a:r>
              <a:rPr lang="en-US" altLang="ko-KR" dirty="0"/>
              <a:t>15cm </a:t>
            </a:r>
            <a:r>
              <a:rPr lang="ko-KR" altLang="en-US" dirty="0"/>
              <a:t>이내로 가깝게 둠</a:t>
            </a:r>
            <a:endParaRPr lang="en-US" altLang="ko-KR" dirty="0"/>
          </a:p>
          <a:p>
            <a:pPr lvl="1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dirty="0"/>
              <a:t>삑</a:t>
            </a:r>
            <a:r>
              <a:rPr lang="en-US" altLang="ko-KR" dirty="0"/>
              <a:t>- </a:t>
            </a:r>
            <a:r>
              <a:rPr lang="ko-KR" altLang="en-US" dirty="0"/>
              <a:t>소리가 나고 </a:t>
            </a:r>
            <a:r>
              <a:rPr lang="ko-KR" altLang="en-US" dirty="0" err="1"/>
              <a:t>파란불이</a:t>
            </a:r>
            <a:r>
              <a:rPr lang="ko-KR" altLang="en-US" dirty="0"/>
              <a:t> 지속적으로 </a:t>
            </a:r>
            <a:r>
              <a:rPr lang="ko-KR" altLang="en-US" dirty="0" err="1"/>
              <a:t>들어면</a:t>
            </a:r>
            <a:r>
              <a:rPr lang="ko-KR" altLang="en-US" dirty="0"/>
              <a:t> 정상 연결됨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90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12787"/>
          <a:stretch/>
        </p:blipFill>
        <p:spPr>
          <a:xfrm>
            <a:off x="7989681" y="3026390"/>
            <a:ext cx="3134553" cy="27337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79115" y="3981485"/>
            <a:ext cx="451159" cy="335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 rot="6930910">
            <a:off x="9752005" y="3616193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376968" y="3318970"/>
            <a:ext cx="1976832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블루투스 연결 확인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 err="1">
                <a:solidFill>
                  <a:schemeClr val="tx1"/>
                </a:solidFill>
              </a:rPr>
              <a:t>파란불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92322" y="4402178"/>
            <a:ext cx="387511" cy="453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 rot="18842443">
            <a:off x="8817429" y="4879502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15093" y="5150726"/>
            <a:ext cx="1377224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</a:rPr>
              <a:t>전원 스위치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0958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097074"/>
            <a:ext cx="10515600" cy="5070364"/>
          </a:xfrm>
        </p:spPr>
        <p:txBody>
          <a:bodyPr/>
          <a:lstStyle/>
          <a:p>
            <a:r>
              <a:rPr lang="ko-KR" altLang="en-US" b="1" dirty="0"/>
              <a:t>컴퓨터와 연결 후 동작 테스트</a:t>
            </a:r>
            <a:endParaRPr lang="en-US" altLang="ko-KR" b="1" dirty="0"/>
          </a:p>
          <a:p>
            <a:pPr marL="457178" lvl="1" indent="0">
              <a:lnSpc>
                <a:spcPct val="150000"/>
              </a:lnSpc>
              <a:buNone/>
            </a:pPr>
            <a:r>
              <a:rPr lang="en-US" altLang="ko-KR" dirty="0"/>
              <a:t>7.  </a:t>
            </a:r>
            <a:r>
              <a:rPr lang="ko-KR" altLang="en-US" dirty="0"/>
              <a:t>해당 코드를 다시 실행한다</a:t>
            </a:r>
            <a:r>
              <a:rPr lang="en-US" altLang="ko-KR" dirty="0"/>
              <a:t>.</a:t>
            </a:r>
          </a:p>
          <a:p>
            <a:pPr marL="457178" lvl="1" indent="0">
              <a:lnSpc>
                <a:spcPct val="150000"/>
              </a:lnSpc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91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152775" y="2320129"/>
            <a:ext cx="6019800" cy="2903541"/>
            <a:chOff x="2790825" y="1870079"/>
            <a:chExt cx="6019800" cy="290354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b="74168"/>
            <a:stretch/>
          </p:blipFill>
          <p:spPr>
            <a:xfrm>
              <a:off x="2790825" y="1870079"/>
              <a:ext cx="6019800" cy="115887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t="61111"/>
            <a:stretch/>
          </p:blipFill>
          <p:spPr>
            <a:xfrm>
              <a:off x="2790825" y="3028950"/>
              <a:ext cx="6019800" cy="1744670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3152780" y="4317760"/>
            <a:ext cx="5591170" cy="569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8842443">
            <a:off x="2677887" y="4795084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75551" y="5066307"/>
            <a:ext cx="2063024" cy="410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정상 연결 시 출력 메시지</a:t>
            </a:r>
          </a:p>
        </p:txBody>
      </p:sp>
    </p:spTree>
    <p:extLst>
      <p:ext uri="{BB962C8B-B14F-4D97-AF65-F5344CB8AC3E}">
        <p14:creationId xmlns:p14="http://schemas.microsoft.com/office/powerpoint/2010/main" val="1942110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모터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모터 센서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92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60124" y="2353137"/>
            <a:ext cx="4521476" cy="2151726"/>
            <a:chOff x="6476724" y="2502422"/>
            <a:chExt cx="4521476" cy="2151726"/>
          </a:xfrm>
        </p:grpSpPr>
        <p:pic>
          <p:nvPicPr>
            <p:cNvPr id="6" name="Picture 2" descr="D:\프로젝트\햄스터\사진 및 그림\햄스터-랜더링파일\햄스터-오렌지-측면_trim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294" y="2502422"/>
              <a:ext cx="2795929" cy="2151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4" t="53056" r="36904" b="31111"/>
            <a:stretch/>
          </p:blipFill>
          <p:spPr>
            <a:xfrm rot="471677" flipV="1">
              <a:off x="6476724" y="2781306"/>
              <a:ext cx="2514600" cy="1085872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>
              <a:off x="9245600" y="3748294"/>
              <a:ext cx="1752600" cy="5715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직선 화살표 연결선 12"/>
          <p:cNvCxnSpPr/>
          <p:nvPr/>
        </p:nvCxnSpPr>
        <p:spPr>
          <a:xfrm>
            <a:off x="6546462" y="3004746"/>
            <a:ext cx="1822776" cy="444978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D:\프로젝트\햄스터\사진 및 그림\햄스터-랜더링파일\햄스터-오렌지-측면_tr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494" y="2523146"/>
            <a:ext cx="2795929" cy="215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2" t="52223" r="36166" b="31270"/>
          <a:stretch/>
        </p:blipFill>
        <p:spPr>
          <a:xfrm rot="20960797">
            <a:off x="7241174" y="3822044"/>
            <a:ext cx="2514600" cy="113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635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모터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모터 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93</a:t>
            </a:fld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066800" y="28664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86" y="2583369"/>
            <a:ext cx="2462234" cy="2636332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4292600" y="28664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162403" y="28664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0388203" y="28664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86" y="2570669"/>
            <a:ext cx="2462234" cy="2636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79061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+50</a:t>
            </a:r>
            <a:endParaRPr lang="ko-KR" alt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5843" y="367669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+50</a:t>
            </a:r>
            <a:endParaRPr lang="ko-KR" alt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257695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-50</a:t>
            </a:r>
            <a:endParaRPr lang="ko-KR" alt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499495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-50</a:t>
            </a:r>
            <a:endParaRPr lang="ko-KR" altLang="en-US" sz="2400" b="1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2654638" y="1626107"/>
            <a:ext cx="14513" cy="2044596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8756103" y="3901534"/>
            <a:ext cx="14513" cy="2044596"/>
          </a:xfrm>
          <a:prstGeom prst="straightConnector1">
            <a:avLst/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1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모터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모터 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94</a:t>
            </a:fld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467086" y="2583369"/>
            <a:ext cx="4078775" cy="2636332"/>
            <a:chOff x="1467086" y="2583369"/>
            <a:chExt cx="4078775" cy="26363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086" y="2583369"/>
              <a:ext cx="2462234" cy="2636332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4292600" y="2866485"/>
              <a:ext cx="0" cy="20701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479061" y="3670702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+50</a:t>
              </a:r>
              <a:endParaRPr lang="ko-KR" altLang="en-US" sz="2400" b="1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257695" y="2570669"/>
            <a:ext cx="3729525" cy="2636332"/>
            <a:chOff x="6257695" y="2570669"/>
            <a:chExt cx="3729525" cy="2636332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7162800" y="2866485"/>
              <a:ext cx="0" cy="20701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986" y="2570669"/>
              <a:ext cx="2462234" cy="263633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257695" y="3670702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-50</a:t>
              </a:r>
              <a:endParaRPr lang="ko-KR" altLang="en-US" sz="2400" b="1" dirty="0"/>
            </a:p>
          </p:txBody>
        </p:sp>
      </p:grpSp>
      <p:sp>
        <p:nvSpPr>
          <p:cNvPr id="10" name="원호 9"/>
          <p:cNvSpPr/>
          <p:nvPr/>
        </p:nvSpPr>
        <p:spPr>
          <a:xfrm>
            <a:off x="-498008" y="1365652"/>
            <a:ext cx="4338056" cy="4610100"/>
          </a:xfrm>
          <a:prstGeom prst="arc">
            <a:avLst/>
          </a:prstGeom>
          <a:ln w="57150">
            <a:solidFill>
              <a:srgbClr val="0070C0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/>
          <p:cNvSpPr/>
          <p:nvPr/>
        </p:nvSpPr>
        <p:spPr>
          <a:xfrm rot="16200000">
            <a:off x="7770077" y="1135187"/>
            <a:ext cx="4424247" cy="4610100"/>
          </a:xfrm>
          <a:prstGeom prst="arc">
            <a:avLst>
              <a:gd name="adj1" fmla="val 16200000"/>
              <a:gd name="adj2" fmla="val 21503188"/>
            </a:avLst>
          </a:prstGeom>
          <a:ln w="57150">
            <a:solidFill>
              <a:srgbClr val="0070C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모터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모터 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95</a:t>
            </a:fld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4318000" y="28537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86" y="2570669"/>
            <a:ext cx="2462234" cy="263633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7168603" y="28537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86" y="2583369"/>
            <a:ext cx="2462234" cy="2636332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1143000" y="28156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0343603" y="28537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108009" y="2432181"/>
            <a:ext cx="3298034" cy="2965389"/>
            <a:chOff x="1108009" y="2432181"/>
            <a:chExt cx="3298034" cy="2965389"/>
          </a:xfrm>
        </p:grpSpPr>
        <p:sp>
          <p:nvSpPr>
            <p:cNvPr id="24" name="원호 23"/>
            <p:cNvSpPr/>
            <p:nvPr/>
          </p:nvSpPr>
          <p:spPr>
            <a:xfrm>
              <a:off x="1108009" y="2432181"/>
              <a:ext cx="2765527" cy="2690344"/>
            </a:xfrm>
            <a:prstGeom prst="arc">
              <a:avLst/>
            </a:prstGeom>
            <a:ln w="57150">
              <a:solidFill>
                <a:srgbClr val="0070C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5400000" flipV="1">
              <a:off x="1645623" y="2637149"/>
              <a:ext cx="2581884" cy="2938957"/>
            </a:xfrm>
            <a:prstGeom prst="arc">
              <a:avLst>
                <a:gd name="adj1" fmla="val 16200000"/>
                <a:gd name="adj2" fmla="val 21503188"/>
              </a:avLst>
            </a:prstGeom>
            <a:ln w="57150">
              <a:solidFill>
                <a:srgbClr val="0070C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flipV="1">
            <a:off x="7168603" y="2406140"/>
            <a:ext cx="3298034" cy="2965389"/>
            <a:chOff x="1108009" y="2432181"/>
            <a:chExt cx="3298034" cy="2965389"/>
          </a:xfrm>
        </p:grpSpPr>
        <p:sp>
          <p:nvSpPr>
            <p:cNvPr id="29" name="원호 28"/>
            <p:cNvSpPr/>
            <p:nvPr/>
          </p:nvSpPr>
          <p:spPr>
            <a:xfrm>
              <a:off x="1108009" y="2432181"/>
              <a:ext cx="2765527" cy="2690344"/>
            </a:xfrm>
            <a:prstGeom prst="arc">
              <a:avLst/>
            </a:prstGeom>
            <a:ln w="57150">
              <a:solidFill>
                <a:srgbClr val="0070C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5400000" flipV="1">
              <a:off x="1645623" y="2637149"/>
              <a:ext cx="2581884" cy="2938957"/>
            </a:xfrm>
            <a:prstGeom prst="arc">
              <a:avLst>
                <a:gd name="adj1" fmla="val 16200000"/>
                <a:gd name="adj2" fmla="val 21503188"/>
              </a:avLst>
            </a:prstGeom>
            <a:ln w="57150">
              <a:solidFill>
                <a:srgbClr val="0070C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479061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+50</a:t>
            </a:r>
            <a:endParaRPr lang="ko-KR" alt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5843" y="367669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-50</a:t>
            </a:r>
            <a:endParaRPr lang="ko-KR" altLang="en-US" sz="2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257695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+50</a:t>
            </a:r>
            <a:endParaRPr lang="ko-KR" alt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0499495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-50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8115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모터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모터 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96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143000" y="2853785"/>
            <a:ext cx="3175000" cy="2070100"/>
            <a:chOff x="1143000" y="2853785"/>
            <a:chExt cx="3175000" cy="2070100"/>
          </a:xfrm>
        </p:grpSpPr>
        <p:cxnSp>
          <p:nvCxnSpPr>
            <p:cNvPr id="8" name="직선 화살표 연결선 7"/>
            <p:cNvCxnSpPr/>
            <p:nvPr/>
          </p:nvCxnSpPr>
          <p:spPr>
            <a:xfrm>
              <a:off x="4318000" y="2853785"/>
              <a:ext cx="0" cy="20701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1143000" y="3556000"/>
              <a:ext cx="0" cy="127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86" y="2570669"/>
            <a:ext cx="2462234" cy="263633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 flipH="1">
            <a:off x="7168603" y="2853785"/>
            <a:ext cx="3175000" cy="2070100"/>
            <a:chOff x="1143000" y="2853785"/>
            <a:chExt cx="3175000" cy="2070100"/>
          </a:xfrm>
        </p:grpSpPr>
        <p:cxnSp>
          <p:nvCxnSpPr>
            <p:cNvPr id="15" name="직선 화살표 연결선 14"/>
            <p:cNvCxnSpPr/>
            <p:nvPr/>
          </p:nvCxnSpPr>
          <p:spPr>
            <a:xfrm>
              <a:off x="4318000" y="2853785"/>
              <a:ext cx="0" cy="20701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1143000" y="3556000"/>
              <a:ext cx="0" cy="1270000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86" y="2583369"/>
            <a:ext cx="2462234" cy="263633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10800000" flipV="1">
            <a:off x="6966687" y="1773574"/>
            <a:ext cx="5015999" cy="3824983"/>
            <a:chOff x="-609956" y="1572587"/>
            <a:chExt cx="5015999" cy="3824983"/>
          </a:xfrm>
        </p:grpSpPr>
        <p:sp>
          <p:nvSpPr>
            <p:cNvPr id="20" name="원호 19"/>
            <p:cNvSpPr/>
            <p:nvPr/>
          </p:nvSpPr>
          <p:spPr>
            <a:xfrm>
              <a:off x="-609956" y="1572587"/>
              <a:ext cx="4406044" cy="3712825"/>
            </a:xfrm>
            <a:prstGeom prst="arc">
              <a:avLst/>
            </a:prstGeom>
            <a:ln w="57150">
              <a:solidFill>
                <a:srgbClr val="0070C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호 20"/>
            <p:cNvSpPr/>
            <p:nvPr/>
          </p:nvSpPr>
          <p:spPr>
            <a:xfrm rot="5400000" flipV="1">
              <a:off x="1645623" y="2637149"/>
              <a:ext cx="2581884" cy="2938957"/>
            </a:xfrm>
            <a:prstGeom prst="arc">
              <a:avLst>
                <a:gd name="adj1" fmla="val 16200000"/>
                <a:gd name="adj2" fmla="val 21503188"/>
              </a:avLst>
            </a:prstGeom>
            <a:ln w="57150">
              <a:solidFill>
                <a:srgbClr val="0070C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-457556" y="1724987"/>
            <a:ext cx="5015999" cy="3824983"/>
            <a:chOff x="-609956" y="1572587"/>
            <a:chExt cx="5015999" cy="3824983"/>
          </a:xfrm>
        </p:grpSpPr>
        <p:sp>
          <p:nvSpPr>
            <p:cNvPr id="23" name="원호 22"/>
            <p:cNvSpPr/>
            <p:nvPr/>
          </p:nvSpPr>
          <p:spPr>
            <a:xfrm>
              <a:off x="-609956" y="1572587"/>
              <a:ext cx="4406044" cy="3712825"/>
            </a:xfrm>
            <a:prstGeom prst="arc">
              <a:avLst/>
            </a:prstGeom>
            <a:ln w="57150">
              <a:solidFill>
                <a:srgbClr val="0070C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호 23"/>
            <p:cNvSpPr/>
            <p:nvPr/>
          </p:nvSpPr>
          <p:spPr>
            <a:xfrm rot="5400000" flipV="1">
              <a:off x="1645623" y="2637149"/>
              <a:ext cx="2581884" cy="2938957"/>
            </a:xfrm>
            <a:prstGeom prst="arc">
              <a:avLst>
                <a:gd name="adj1" fmla="val 16200000"/>
                <a:gd name="adj2" fmla="val 21503188"/>
              </a:avLst>
            </a:prstGeom>
            <a:ln w="57150">
              <a:solidFill>
                <a:srgbClr val="0070C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479061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+50</a:t>
            </a:r>
            <a:endParaRPr lang="ko-KR" alt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5843" y="367669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-30</a:t>
            </a:r>
            <a:endParaRPr lang="ko-KR" alt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257695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+50</a:t>
            </a:r>
            <a:endParaRPr lang="ko-KR" alt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499495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-30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9174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모터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모터 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86" y="2570669"/>
            <a:ext cx="2462234" cy="263633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318000" y="28537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1143000" y="3556000"/>
            <a:ext cx="0" cy="12700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86" y="2570669"/>
            <a:ext cx="2462234" cy="263633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124700" y="2853785"/>
            <a:ext cx="0" cy="20701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0388600" y="3556000"/>
            <a:ext cx="0" cy="1270000"/>
          </a:xfrm>
          <a:prstGeom prst="straightConnector1">
            <a:avLst/>
          </a:prstGeom>
          <a:ln w="762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-457556" y="1724987"/>
            <a:ext cx="4406044" cy="3712825"/>
            <a:chOff x="-457556" y="1724987"/>
            <a:chExt cx="4406044" cy="3712825"/>
          </a:xfrm>
        </p:grpSpPr>
        <p:sp>
          <p:nvSpPr>
            <p:cNvPr id="14" name="원호 13"/>
            <p:cNvSpPr/>
            <p:nvPr/>
          </p:nvSpPr>
          <p:spPr>
            <a:xfrm>
              <a:off x="-457556" y="1724987"/>
              <a:ext cx="4406044" cy="3712825"/>
            </a:xfrm>
            <a:prstGeom prst="arc">
              <a:avLst/>
            </a:prstGeom>
            <a:ln w="57150">
              <a:solidFill>
                <a:srgbClr val="0070C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원호 14"/>
            <p:cNvSpPr/>
            <p:nvPr/>
          </p:nvSpPr>
          <p:spPr>
            <a:xfrm rot="5400000" flipH="1">
              <a:off x="-86671" y="3058934"/>
              <a:ext cx="1536140" cy="1659803"/>
            </a:xfrm>
            <a:prstGeom prst="arc">
              <a:avLst>
                <a:gd name="adj1" fmla="val 16200000"/>
                <a:gd name="adj2" fmla="val 96838"/>
              </a:avLst>
            </a:prstGeom>
            <a:ln w="57150">
              <a:solidFill>
                <a:srgbClr val="0070C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 flipH="1">
            <a:off x="7524986" y="1785368"/>
            <a:ext cx="4406044" cy="3712825"/>
            <a:chOff x="-457556" y="1724987"/>
            <a:chExt cx="4406044" cy="3712825"/>
          </a:xfrm>
        </p:grpSpPr>
        <p:sp>
          <p:nvSpPr>
            <p:cNvPr id="20" name="원호 19"/>
            <p:cNvSpPr/>
            <p:nvPr/>
          </p:nvSpPr>
          <p:spPr>
            <a:xfrm>
              <a:off x="-457556" y="1724987"/>
              <a:ext cx="4406044" cy="3712825"/>
            </a:xfrm>
            <a:prstGeom prst="arc">
              <a:avLst/>
            </a:prstGeom>
            <a:ln w="57150">
              <a:solidFill>
                <a:srgbClr val="0070C0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호 20"/>
            <p:cNvSpPr/>
            <p:nvPr/>
          </p:nvSpPr>
          <p:spPr>
            <a:xfrm rot="5400000" flipH="1">
              <a:off x="-86671" y="3058934"/>
              <a:ext cx="1536140" cy="1659803"/>
            </a:xfrm>
            <a:prstGeom prst="arc">
              <a:avLst>
                <a:gd name="adj1" fmla="val 16200000"/>
                <a:gd name="adj2" fmla="val 96838"/>
              </a:avLst>
            </a:prstGeom>
            <a:ln w="57150">
              <a:solidFill>
                <a:srgbClr val="0070C0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479061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+50</a:t>
            </a:r>
            <a:endParaRPr lang="ko-KR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5843" y="3676698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+30</a:t>
            </a:r>
            <a:endParaRPr lang="ko-KR" alt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57695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+50</a:t>
            </a:r>
            <a:endParaRPr lang="ko-KR" alt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499495" y="3670702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+30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885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모터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모터 센서 </a:t>
            </a:r>
            <a:r>
              <a:rPr lang="en-US" altLang="ko-KR" b="1" dirty="0"/>
              <a:t>– </a:t>
            </a:r>
            <a:r>
              <a:rPr lang="ko-KR" altLang="en-US" b="1" dirty="0"/>
              <a:t>과제 </a:t>
            </a:r>
            <a:r>
              <a:rPr lang="en-US" altLang="ko-KR" b="1" dirty="0"/>
              <a:t>	1</a:t>
            </a:r>
          </a:p>
          <a:p>
            <a:r>
              <a:rPr lang="en-US" altLang="ko-KR" dirty="0"/>
              <a:t>   wheels()</a:t>
            </a:r>
            <a:r>
              <a:rPr lang="ko-KR" altLang="en-US" dirty="0"/>
              <a:t>를 사용하여 햄스터 로봇을 움직여 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98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55947"/>
          <a:stretch/>
        </p:blipFill>
        <p:spPr>
          <a:xfrm>
            <a:off x="2071352" y="2064665"/>
            <a:ext cx="4238625" cy="3428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50982" b="4068"/>
          <a:stretch/>
        </p:blipFill>
        <p:spPr>
          <a:xfrm>
            <a:off x="6225986" y="1995929"/>
            <a:ext cx="4238625" cy="34979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7184" y="5766359"/>
            <a:ext cx="11157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입력 값은 양의 정수는 전진</a:t>
            </a:r>
            <a:r>
              <a:rPr lang="en-US" altLang="ko-KR" dirty="0"/>
              <a:t>, </a:t>
            </a:r>
            <a:r>
              <a:rPr lang="ko-KR" altLang="en-US" dirty="0"/>
              <a:t>음의 정수는 후진</a:t>
            </a:r>
            <a:r>
              <a:rPr lang="en-US" altLang="ko-KR" dirty="0"/>
              <a:t>, 0</a:t>
            </a:r>
            <a:r>
              <a:rPr lang="ko-KR" altLang="en-US" dirty="0"/>
              <a:t>은 정지 상태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입력 값의 절댓값은 회전의 빠르기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707263" y="2219430"/>
            <a:ext cx="1260901" cy="4525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6678795">
            <a:off x="9516005" y="1913808"/>
            <a:ext cx="425451" cy="266700"/>
          </a:xfrm>
          <a:prstGeom prst="rightArrow">
            <a:avLst>
              <a:gd name="adj1" fmla="val 40256"/>
              <a:gd name="adj2" fmla="val 65838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527180" y="1579084"/>
            <a:ext cx="1524000" cy="3147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오른쪽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왼쪽</a:t>
            </a:r>
          </a:p>
        </p:txBody>
      </p:sp>
    </p:spTree>
    <p:extLst>
      <p:ext uri="{BB962C8B-B14F-4D97-AF65-F5344CB8AC3E}">
        <p14:creationId xmlns:p14="http://schemas.microsoft.com/office/powerpoint/2010/main" val="21996076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마이크로 로봇 모터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모터 센서 </a:t>
            </a:r>
            <a:r>
              <a:rPr lang="en-US" altLang="ko-KR" b="1" dirty="0"/>
              <a:t>– </a:t>
            </a:r>
            <a:r>
              <a:rPr lang="ko-KR" altLang="en-US" b="1" dirty="0"/>
              <a:t>과제 </a:t>
            </a:r>
            <a:r>
              <a:rPr lang="en-US" altLang="ko-KR" b="1" dirty="0"/>
              <a:t>	2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각 방향으로 움직임이 정이 된 함수를 이용하여 햄스터 로봇을 움직여 보자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F3C7-857E-4313-BE30-EC43D407B84B}" type="slidenum">
              <a:rPr lang="ko-KR" altLang="en-US" smtClean="0"/>
              <a:t>99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874" b="52258"/>
          <a:stretch/>
        </p:blipFill>
        <p:spPr>
          <a:xfrm>
            <a:off x="1391064" y="1993232"/>
            <a:ext cx="4862512" cy="34242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874" t="51992"/>
          <a:stretch/>
        </p:blipFill>
        <p:spPr>
          <a:xfrm>
            <a:off x="6096000" y="1974182"/>
            <a:ext cx="4862512" cy="34432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7731" y="5526548"/>
            <a:ext cx="11157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첫번째 매개변수는 지속시간</a:t>
            </a:r>
            <a:r>
              <a:rPr lang="en-US" altLang="ko-KR" dirty="0"/>
              <a:t>, </a:t>
            </a:r>
            <a:r>
              <a:rPr lang="ko-KR" altLang="en-US" dirty="0"/>
              <a:t>두번째 매개변수는 이동 속도이다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세밀한 속도 컨트롤은 어렵다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902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4826</TotalTime>
  <Words>3299</Words>
  <Application>Microsoft Office PowerPoint</Application>
  <PresentationFormat>와이드스크린</PresentationFormat>
  <Paragraphs>955</Paragraphs>
  <Slides>118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118</vt:i4>
      </vt:variant>
    </vt:vector>
  </HeadingPairs>
  <TitlesOfParts>
    <vt:vector size="122" baseType="lpstr">
      <vt:lpstr>맑은 고딕</vt:lpstr>
      <vt:lpstr>Arial</vt:lpstr>
      <vt:lpstr>Wingdings</vt:lpstr>
      <vt:lpstr>Office 테마</vt:lpstr>
      <vt:lpstr>마이크로 로봇을 이용한 소프트웨어 교육</vt:lpstr>
      <vt:lpstr>아이스 브레이킹</vt:lpstr>
      <vt:lpstr>목표</vt:lpstr>
      <vt:lpstr>컴퓨터 구성 요소 및 동작 원리 소개</vt:lpstr>
      <vt:lpstr>컴퓨터 구성 요소 및 동작 원리 소개</vt:lpstr>
      <vt:lpstr>컴퓨터 구성 요소 및 동작 원리 소개</vt:lpstr>
      <vt:lpstr>컴퓨터 구성 요소 및 동작 원리 소개</vt:lpstr>
      <vt:lpstr>컴퓨터 구성 요소 및 동작 원리 소개</vt:lpstr>
      <vt:lpstr>컴퓨터 구성 요소 및 동작 원리 소개</vt:lpstr>
      <vt:lpstr>컴퓨터 구성 요소 및 동작 원리 소개</vt:lpstr>
      <vt:lpstr>컴퓨터 구성 요소 및 동작 원리 소개</vt:lpstr>
      <vt:lpstr>컴퓨터 구성 요소 및 동작 원리 소개</vt:lpstr>
      <vt:lpstr>컴퓨터 구성 요소 및 동작 원리 소개</vt:lpstr>
      <vt:lpstr>컴퓨터 구성 요소 및 동작 원리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마이크로 로봇 소개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설치</vt:lpstr>
      <vt:lpstr>실습 프로그램 확인</vt:lpstr>
      <vt:lpstr>실습 프로그램 설치</vt:lpstr>
      <vt:lpstr>실습 프로그램 설치</vt:lpstr>
      <vt:lpstr>실습 프로그램 설치</vt:lpstr>
      <vt:lpstr>실습 프로그램 설치</vt:lpstr>
      <vt:lpstr>실습 프로그램 확인</vt:lpstr>
      <vt:lpstr>실습 프로그램 설치 완료</vt:lpstr>
      <vt:lpstr>파이썬</vt:lpstr>
      <vt:lpstr>파이썬 코딩 방법 2가지</vt:lpstr>
      <vt:lpstr>파이썬의 자료형</vt:lpstr>
      <vt:lpstr>변수와 상수</vt:lpstr>
      <vt:lpstr>변수와 상수</vt:lpstr>
      <vt:lpstr>표준 출력 함수</vt:lpstr>
      <vt:lpstr>표준 입력 함수</vt:lpstr>
      <vt:lpstr>표준 입력 함수</vt:lpstr>
      <vt:lpstr>조건문</vt:lpstr>
      <vt:lpstr>조건문</vt:lpstr>
      <vt:lpstr>조건문</vt:lpstr>
      <vt:lpstr>조건문</vt:lpstr>
      <vt:lpstr>조건문</vt:lpstr>
      <vt:lpstr>조건문</vt:lpstr>
      <vt:lpstr>조건문</vt:lpstr>
      <vt:lpstr>조건문</vt:lpstr>
      <vt:lpstr>조건문</vt:lpstr>
      <vt:lpstr>조건문</vt:lpstr>
      <vt:lpstr>조건문</vt:lpstr>
      <vt:lpstr>조건문</vt:lpstr>
      <vt:lpstr>조건문</vt:lpstr>
      <vt:lpstr>조건문</vt:lpstr>
      <vt:lpstr>조건문</vt:lpstr>
      <vt:lpstr>반복문</vt:lpstr>
      <vt:lpstr>반복문</vt:lpstr>
      <vt:lpstr>반복문</vt:lpstr>
      <vt:lpstr>반복문</vt:lpstr>
      <vt:lpstr>반복문</vt:lpstr>
      <vt:lpstr>반복문</vt:lpstr>
      <vt:lpstr>반복문</vt:lpstr>
      <vt:lpstr>반복문</vt:lpstr>
      <vt:lpstr>반복문</vt:lpstr>
      <vt:lpstr>반복문</vt:lpstr>
      <vt:lpstr>반복문</vt:lpstr>
      <vt:lpstr>반복문</vt:lpstr>
      <vt:lpstr>반복문</vt:lpstr>
      <vt:lpstr>반복문</vt:lpstr>
      <vt:lpstr>마이크로 로봇 연결</vt:lpstr>
      <vt:lpstr>마이크로 로봇 연결</vt:lpstr>
      <vt:lpstr>마이크로 로봇 연결</vt:lpstr>
      <vt:lpstr>마이크로 로봇 모터 동작</vt:lpstr>
      <vt:lpstr>마이크로 로봇 모터 동작</vt:lpstr>
      <vt:lpstr>마이크로 로봇 모터 동작</vt:lpstr>
      <vt:lpstr>마이크로 로봇 모터 동작</vt:lpstr>
      <vt:lpstr>마이크로 로봇 모터 동작</vt:lpstr>
      <vt:lpstr>마이크로 로봇 모터 동작</vt:lpstr>
      <vt:lpstr>마이크로 로봇 모터 동작</vt:lpstr>
      <vt:lpstr>마이크로 로봇 모터 동작</vt:lpstr>
      <vt:lpstr>마이크로 로봇 센서 동작</vt:lpstr>
      <vt:lpstr>마이크로 로봇 센서 동작</vt:lpstr>
      <vt:lpstr>마이크로 로봇 센서 동작</vt:lpstr>
      <vt:lpstr>마이크로 로봇 센서 동작</vt:lpstr>
      <vt:lpstr>마이크로 로봇 센서 동작</vt:lpstr>
      <vt:lpstr>마이크로 로봇 센서 동작</vt:lpstr>
      <vt:lpstr>마이크로 로봇 센서 동작</vt:lpstr>
      <vt:lpstr>실습01. 가속 모터 </vt:lpstr>
      <vt:lpstr>실습01. 감속 모터</vt:lpstr>
      <vt:lpstr>실습02. 피아노 연주</vt:lpstr>
      <vt:lpstr>실습02. 피아노 건반</vt:lpstr>
      <vt:lpstr>실습03. 감속 모터</vt:lpstr>
      <vt:lpstr>프로젝트 01. 엉터리 씨름 대회</vt:lpstr>
      <vt:lpstr>프로젝트 01. 엉터리 씨름 대회</vt:lpstr>
      <vt:lpstr>프로젝트 01. 엉터리 씨름 대회</vt:lpstr>
      <vt:lpstr>프로젝트 01. 엉터리 씨름 대회</vt:lpstr>
      <vt:lpstr>프로젝트 02. 햄스터 로봇 축구 대회</vt:lpstr>
      <vt:lpstr>프로젝트 02. 햄스터 로봇 축구 대회</vt:lpstr>
      <vt:lpstr>감사합니다!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마이크로 로봇을 이용한 소프트웨어 교육</dc:title>
  <dc:creator>Windows 사용자</dc:creator>
  <cp:lastModifiedBy>라효진</cp:lastModifiedBy>
  <cp:revision>334</cp:revision>
  <dcterms:created xsi:type="dcterms:W3CDTF">2021-07-13T01:58:36Z</dcterms:created>
  <dcterms:modified xsi:type="dcterms:W3CDTF">2022-03-07T07:32:11Z</dcterms:modified>
</cp:coreProperties>
</file>